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drawings/drawing4.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257" r:id="rId2"/>
    <p:sldId id="435" r:id="rId3"/>
    <p:sldId id="438" r:id="rId4"/>
    <p:sldId id="491" r:id="rId5"/>
    <p:sldId id="493" r:id="rId6"/>
    <p:sldId id="352" r:id="rId7"/>
    <p:sldId id="353" r:id="rId8"/>
    <p:sldId id="354" r:id="rId9"/>
    <p:sldId id="356" r:id="rId10"/>
    <p:sldId id="355" r:id="rId11"/>
    <p:sldId id="505" r:id="rId12"/>
    <p:sldId id="579" r:id="rId13"/>
    <p:sldId id="527" r:id="rId14"/>
    <p:sldId id="577" r:id="rId15"/>
    <p:sldId id="528" r:id="rId16"/>
    <p:sldId id="529" r:id="rId17"/>
    <p:sldId id="530" r:id="rId18"/>
    <p:sldId id="531" r:id="rId19"/>
    <p:sldId id="532" r:id="rId20"/>
    <p:sldId id="533" r:id="rId21"/>
    <p:sldId id="534" r:id="rId22"/>
    <p:sldId id="535" r:id="rId23"/>
    <p:sldId id="536" r:id="rId24"/>
    <p:sldId id="537" r:id="rId25"/>
    <p:sldId id="538" r:id="rId26"/>
    <p:sldId id="539" r:id="rId27"/>
    <p:sldId id="540" r:id="rId28"/>
    <p:sldId id="541" r:id="rId29"/>
    <p:sldId id="542" r:id="rId30"/>
    <p:sldId id="543" r:id="rId31"/>
    <p:sldId id="544" r:id="rId32"/>
    <p:sldId id="545" r:id="rId33"/>
    <p:sldId id="546" r:id="rId34"/>
    <p:sldId id="578" r:id="rId35"/>
    <p:sldId id="576" r:id="rId36"/>
    <p:sldId id="547" r:id="rId37"/>
    <p:sldId id="580" r:id="rId38"/>
    <p:sldId id="548" r:id="rId39"/>
    <p:sldId id="574" r:id="rId40"/>
    <p:sldId id="575" r:id="rId41"/>
    <p:sldId id="551" r:id="rId42"/>
    <p:sldId id="552" r:id="rId43"/>
    <p:sldId id="553" r:id="rId44"/>
    <p:sldId id="554" r:id="rId45"/>
    <p:sldId id="555" r:id="rId46"/>
    <p:sldId id="556" r:id="rId47"/>
    <p:sldId id="557" r:id="rId48"/>
    <p:sldId id="558" r:id="rId49"/>
    <p:sldId id="559" r:id="rId50"/>
    <p:sldId id="560" r:id="rId51"/>
    <p:sldId id="561" r:id="rId52"/>
    <p:sldId id="562" r:id="rId53"/>
    <p:sldId id="563" r:id="rId54"/>
    <p:sldId id="564" r:id="rId55"/>
    <p:sldId id="565" r:id="rId56"/>
    <p:sldId id="566" r:id="rId57"/>
    <p:sldId id="567" r:id="rId58"/>
    <p:sldId id="568" r:id="rId59"/>
    <p:sldId id="569" r:id="rId60"/>
    <p:sldId id="570" r:id="rId61"/>
    <p:sldId id="571" r:id="rId62"/>
    <p:sldId id="572" r:id="rId63"/>
    <p:sldId id="573" r:id="rId64"/>
    <p:sldId id="526" r:id="rId65"/>
    <p:sldId id="513" r:id="rId66"/>
    <p:sldId id="514" r:id="rId67"/>
    <p:sldId id="515" r:id="rId68"/>
    <p:sldId id="516" r:id="rId69"/>
    <p:sldId id="517" r:id="rId70"/>
    <p:sldId id="518" r:id="rId71"/>
    <p:sldId id="519" r:id="rId72"/>
    <p:sldId id="520" r:id="rId73"/>
    <p:sldId id="521" r:id="rId74"/>
    <p:sldId id="522" r:id="rId75"/>
    <p:sldId id="349"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037" autoAdjust="0"/>
  </p:normalViewPr>
  <p:slideViewPr>
    <p:cSldViewPr>
      <p:cViewPr varScale="1">
        <p:scale>
          <a:sx n="70" d="100"/>
          <a:sy n="70" d="100"/>
        </p:scale>
        <p:origin x="138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RSHIDA%20Z\Desktop\Office\ACCIDENT\Accident-%20Fatality-%20Index%20(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1396\&#1603;&#1605;&#1610;&#1587;&#1610;&#1608;&#1606;%20&#1575;&#1610;&#1605;&#1606;&#1610;\&#1606;&#1602;&#1588;&#1607;%20&#1585;&#1575;&#1607;\Energy-%20Incom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1396\&#1603;&#1605;&#1610;&#1587;&#1610;&#1608;&#1606;%20&#1575;&#1610;&#1605;&#1606;&#1610;\&#1606;&#1602;&#1588;&#1607;%20&#1585;&#1575;&#1607;\&#1575;&#1606;&#1585;&#1688;&#1610;.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1396\&#1603;&#1605;&#1610;&#1587;&#1610;&#1608;&#1606;%20&#1575;&#1610;&#1605;&#1606;&#1610;\&#1606;&#1602;&#1588;&#1607;%20&#1585;&#1575;&#1607;\&#1575;&#1606;&#1585;&#1688;&#1740;_%20&#1591;&#1576;&#1575;&#1591;&#1576;&#1575;&#1740;&#1740;-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1396\&#1603;&#1605;&#1610;&#1587;&#1610;&#1608;&#1606;%20&#1575;&#1610;&#1605;&#1606;&#1610;\&#1606;&#1602;&#1588;&#1607;%20&#1585;&#1575;&#1607;\Energy-%20Incom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RSHIDA%20Z\Desktop\Office\ACCIDENT\Accident-%20Fatality-%20Index%20(1).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1396\&#1570;&#1605;&#1575;&#1585;\Graph\&#1606;&#1605;&#1608;&#1583;&#1575;&#1585;%20&#1576;&#1604;&#1606;&#1583;&#1605;&#1583;&#1578;.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1396\&#1570;&#1605;&#1575;&#1585;\Graph\Accident-%20Fatality-%20Index%20(1)-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RSHIDA%20Z\Downloads\&#1578;&#1593;&#1583;&#1575;&#1583;%20&#1605;&#1587;&#1575;&#1601;&#158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zakeri\Local%20Settings\Temp\Chart%201.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1396\&#1570;&#1605;&#1575;&#1585;\Graph\&#1606;&#1605;&#1608;&#1583;&#1575;&#1585;%20&#1576;&#1604;&#1606;&#1583;&#1605;&#1583;&#1578;.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1396\&#1570;&#1605;&#1575;&#1585;\Graph\&#1606;&#1605;&#1608;&#1583;&#1575;&#1585;%20&#1576;&#1604;&#1606;&#1583;&#1605;&#1583;&#1578;.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1396\&#1603;&#1605;&#1610;&#1587;&#1610;&#1608;&#1606;%20&#1575;&#1610;&#1605;&#1606;&#1610;\&#1606;&#1602;&#1588;&#1607;%20&#1585;&#1575;&#1607;\Energy-%20Inco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rtl="1">
              <a:defRPr sz="2400">
                <a:cs typeface="B Titr" panose="00000700000000000000" pitchFamily="2" charset="-78"/>
              </a:defRPr>
            </a:pPr>
            <a:r>
              <a:rPr lang="fa-IR" sz="2400" dirty="0">
                <a:cs typeface="B Titr" panose="00000700000000000000" pitchFamily="2" charset="-78"/>
              </a:rPr>
              <a:t>تلفات تصادفات رانندگي تا </a:t>
            </a:r>
            <a:r>
              <a:rPr lang="en-US" sz="2400" dirty="0" smtClean="0">
                <a:cs typeface="B Titr" panose="00000700000000000000" pitchFamily="2" charset="-78"/>
              </a:rPr>
              <a:t>1395</a:t>
            </a:r>
            <a:endParaRPr lang="en-US" sz="2400" dirty="0">
              <a:cs typeface="B Titr" panose="00000700000000000000" pitchFamily="2" charset="-78"/>
            </a:endParaRPr>
          </a:p>
        </c:rich>
      </c:tx>
      <c:layout>
        <c:manualLayout>
          <c:xMode val="edge"/>
          <c:yMode val="edge"/>
          <c:x val="0.5506569575410466"/>
          <c:y val="3.2517036015431405E-2"/>
        </c:manualLayout>
      </c:layout>
      <c:overlay val="0"/>
    </c:title>
    <c:autoTitleDeleted val="0"/>
    <c:plotArea>
      <c:layout>
        <c:manualLayout>
          <c:layoutTarget val="inner"/>
          <c:xMode val="edge"/>
          <c:yMode val="edge"/>
          <c:x val="5.4829555369236428E-2"/>
          <c:y val="1.6334399812700361E-2"/>
          <c:w val="0.92173048284173353"/>
          <c:h val="0.92285474911621257"/>
        </c:manualLayout>
      </c:layout>
      <c:barChart>
        <c:barDir val="col"/>
        <c:grouping val="clustered"/>
        <c:varyColors val="0"/>
        <c:ser>
          <c:idx val="0"/>
          <c:order val="0"/>
          <c:invertIfNegative val="0"/>
          <c:dLbls>
            <c:delete val="1"/>
          </c:dLbls>
          <c:cat>
            <c:numRef>
              <c:f>آمار!$B$11:$B$26</c:f>
              <c:numCache>
                <c:formatCode>General</c:formatCode>
                <c:ptCount val="16"/>
                <c:pt idx="0">
                  <c:v>1380</c:v>
                </c:pt>
                <c:pt idx="1">
                  <c:v>1381</c:v>
                </c:pt>
                <c:pt idx="2">
                  <c:v>1382</c:v>
                </c:pt>
                <c:pt idx="3">
                  <c:v>1383</c:v>
                </c:pt>
                <c:pt idx="4">
                  <c:v>1384</c:v>
                </c:pt>
                <c:pt idx="5">
                  <c:v>1385</c:v>
                </c:pt>
                <c:pt idx="6">
                  <c:v>1386</c:v>
                </c:pt>
                <c:pt idx="7">
                  <c:v>1387</c:v>
                </c:pt>
                <c:pt idx="8">
                  <c:v>1388</c:v>
                </c:pt>
                <c:pt idx="9">
                  <c:v>1389</c:v>
                </c:pt>
                <c:pt idx="10">
                  <c:v>1390</c:v>
                </c:pt>
                <c:pt idx="11">
                  <c:v>1391</c:v>
                </c:pt>
                <c:pt idx="12">
                  <c:v>1392</c:v>
                </c:pt>
                <c:pt idx="13">
                  <c:v>1393</c:v>
                </c:pt>
                <c:pt idx="14">
                  <c:v>1394</c:v>
                </c:pt>
                <c:pt idx="15">
                  <c:v>1395</c:v>
                </c:pt>
              </c:numCache>
            </c:numRef>
          </c:cat>
          <c:val>
            <c:numRef>
              <c:f>آمار!$C$11:$C$26</c:f>
              <c:numCache>
                <c:formatCode>General</c:formatCode>
                <c:ptCount val="16"/>
                <c:pt idx="0">
                  <c:v>19727</c:v>
                </c:pt>
                <c:pt idx="1">
                  <c:v>21873</c:v>
                </c:pt>
                <c:pt idx="2">
                  <c:v>25722</c:v>
                </c:pt>
                <c:pt idx="3">
                  <c:v>26089</c:v>
                </c:pt>
                <c:pt idx="4">
                  <c:v>27746</c:v>
                </c:pt>
                <c:pt idx="5">
                  <c:v>27567</c:v>
                </c:pt>
                <c:pt idx="6">
                  <c:v>22918</c:v>
                </c:pt>
                <c:pt idx="7">
                  <c:v>23362</c:v>
                </c:pt>
                <c:pt idx="8">
                  <c:v>22974</c:v>
                </c:pt>
                <c:pt idx="9">
                  <c:v>23249</c:v>
                </c:pt>
                <c:pt idx="10">
                  <c:v>20068</c:v>
                </c:pt>
                <c:pt idx="11">
                  <c:v>19089</c:v>
                </c:pt>
                <c:pt idx="12">
                  <c:v>17994</c:v>
                </c:pt>
                <c:pt idx="13">
                  <c:v>16872</c:v>
                </c:pt>
                <c:pt idx="14">
                  <c:v>16584</c:v>
                </c:pt>
                <c:pt idx="15">
                  <c:v>15932</c:v>
                </c:pt>
              </c:numCache>
            </c:numRef>
          </c:val>
        </c:ser>
        <c:dLbls>
          <c:showLegendKey val="0"/>
          <c:showVal val="1"/>
          <c:showCatName val="0"/>
          <c:showSerName val="0"/>
          <c:showPercent val="0"/>
          <c:showBubbleSize val="0"/>
        </c:dLbls>
        <c:gapWidth val="150"/>
        <c:axId val="96172848"/>
        <c:axId val="186627328"/>
      </c:barChart>
      <c:lineChart>
        <c:grouping val="standard"/>
        <c:varyColors val="0"/>
        <c:ser>
          <c:idx val="1"/>
          <c:order val="1"/>
          <c:spPr>
            <a:ln w="38100">
              <a:solidFill>
                <a:schemeClr val="tx1"/>
              </a:solidFill>
            </a:ln>
          </c:spPr>
          <c:dLbls>
            <c:dLbl>
              <c:idx val="4"/>
              <c:spPr>
                <a:solidFill>
                  <a:schemeClr val="bg2">
                    <a:lumMod val="75000"/>
                  </a:schemeClr>
                </a:solidFill>
                <a:ln>
                  <a:noFill/>
                </a:ln>
                <a:effectLst/>
              </c:spPr>
              <c:txPr>
                <a:bodyPr rot="-5400000" vert="horz"/>
                <a:lstStyle/>
                <a:p>
                  <a:pPr>
                    <a:defRPr sz="1600" b="1"/>
                  </a:pPr>
                  <a:endParaRPr lang="en-US"/>
                </a:p>
              </c:txPr>
              <c:showLegendKey val="0"/>
              <c:showVal val="1"/>
              <c:showCatName val="0"/>
              <c:showSerName val="0"/>
              <c:showPercent val="0"/>
              <c:showBubbleSize val="0"/>
            </c:dLbl>
            <c:dLbl>
              <c:idx val="5"/>
              <c:spPr>
                <a:solidFill>
                  <a:schemeClr val="bg2">
                    <a:lumMod val="75000"/>
                  </a:schemeClr>
                </a:solidFill>
                <a:ln>
                  <a:noFill/>
                </a:ln>
                <a:effectLst/>
              </c:spPr>
              <c:txPr>
                <a:bodyPr rot="-5400000" vert="horz"/>
                <a:lstStyle/>
                <a:p>
                  <a:pPr>
                    <a:defRPr sz="1600" b="1"/>
                  </a:pPr>
                  <a:endParaRPr lang="en-US"/>
                </a:p>
              </c:txPr>
              <c:showLegendKey val="0"/>
              <c:showVal val="1"/>
              <c:showCatName val="0"/>
              <c:showSerName val="0"/>
              <c:showPercent val="0"/>
              <c:showBubbleSize val="0"/>
            </c:dLbl>
            <c:dLbl>
              <c:idx val="15"/>
              <c:layout>
                <c:manualLayout>
                  <c:x val="-2.0341305697707115E-2"/>
                  <c:y val="-6.7784172754026914E-2"/>
                </c:manualLayout>
              </c:layout>
              <c:spPr>
                <a:solidFill>
                  <a:schemeClr val="bg2">
                    <a:lumMod val="75000"/>
                  </a:schemeClr>
                </a:solidFill>
                <a:ln>
                  <a:noFill/>
                </a:ln>
                <a:effectLst/>
              </c:spPr>
              <c:txPr>
                <a:bodyPr rot="-5400000" vert="horz"/>
                <a:lstStyle/>
                <a:p>
                  <a:pPr>
                    <a:defRPr sz="1600" b="1"/>
                  </a:pPr>
                  <a:endParaRPr lang="en-US"/>
                </a:p>
              </c:txPr>
              <c:showLegendKey val="0"/>
              <c:showVal val="1"/>
              <c:showCatName val="0"/>
              <c:showSerName val="0"/>
              <c:showPercent val="0"/>
              <c:showBubbleSize val="0"/>
              <c:extLst>
                <c:ext xmlns:c15="http://schemas.microsoft.com/office/drawing/2012/chart" uri="{CE6537A1-D6FC-4f65-9D91-7224C49458BB}"/>
              </c:extLst>
            </c:dLbl>
            <c:spPr>
              <a:solidFill>
                <a:schemeClr val="accent3">
                  <a:lumMod val="20000"/>
                  <a:lumOff val="80000"/>
                </a:schemeClr>
              </a:solidFill>
              <a:ln>
                <a:noFill/>
              </a:ln>
              <a:effectLst/>
            </c:spPr>
            <c:txPr>
              <a:bodyPr rot="-5400000" vert="horz"/>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آمار!$C$11:$C$26</c:f>
              <c:numCache>
                <c:formatCode>General</c:formatCode>
                <c:ptCount val="16"/>
                <c:pt idx="0">
                  <c:v>19727</c:v>
                </c:pt>
                <c:pt idx="1">
                  <c:v>21873</c:v>
                </c:pt>
                <c:pt idx="2">
                  <c:v>25722</c:v>
                </c:pt>
                <c:pt idx="3">
                  <c:v>26089</c:v>
                </c:pt>
                <c:pt idx="4">
                  <c:v>27746</c:v>
                </c:pt>
                <c:pt idx="5">
                  <c:v>27567</c:v>
                </c:pt>
                <c:pt idx="6">
                  <c:v>22918</c:v>
                </c:pt>
                <c:pt idx="7">
                  <c:v>23362</c:v>
                </c:pt>
                <c:pt idx="8">
                  <c:v>22974</c:v>
                </c:pt>
                <c:pt idx="9">
                  <c:v>23249</c:v>
                </c:pt>
                <c:pt idx="10">
                  <c:v>20068</c:v>
                </c:pt>
                <c:pt idx="11">
                  <c:v>19089</c:v>
                </c:pt>
                <c:pt idx="12">
                  <c:v>17994</c:v>
                </c:pt>
                <c:pt idx="13">
                  <c:v>16872</c:v>
                </c:pt>
                <c:pt idx="14">
                  <c:v>16584</c:v>
                </c:pt>
                <c:pt idx="15">
                  <c:v>15932</c:v>
                </c:pt>
              </c:numCache>
            </c:numRef>
          </c:cat>
          <c:val>
            <c:numRef>
              <c:f>آمار!$C$11:$C$26</c:f>
              <c:numCache>
                <c:formatCode>General</c:formatCode>
                <c:ptCount val="16"/>
                <c:pt idx="0">
                  <c:v>19727</c:v>
                </c:pt>
                <c:pt idx="1">
                  <c:v>21873</c:v>
                </c:pt>
                <c:pt idx="2">
                  <c:v>25722</c:v>
                </c:pt>
                <c:pt idx="3">
                  <c:v>26089</c:v>
                </c:pt>
                <c:pt idx="4">
                  <c:v>27746</c:v>
                </c:pt>
                <c:pt idx="5">
                  <c:v>27567</c:v>
                </c:pt>
                <c:pt idx="6">
                  <c:v>22918</c:v>
                </c:pt>
                <c:pt idx="7">
                  <c:v>23362</c:v>
                </c:pt>
                <c:pt idx="8">
                  <c:v>22974</c:v>
                </c:pt>
                <c:pt idx="9">
                  <c:v>23249</c:v>
                </c:pt>
                <c:pt idx="10">
                  <c:v>20068</c:v>
                </c:pt>
                <c:pt idx="11">
                  <c:v>19089</c:v>
                </c:pt>
                <c:pt idx="12">
                  <c:v>17994</c:v>
                </c:pt>
                <c:pt idx="13">
                  <c:v>16872</c:v>
                </c:pt>
                <c:pt idx="14">
                  <c:v>16584</c:v>
                </c:pt>
                <c:pt idx="15">
                  <c:v>15932</c:v>
                </c:pt>
              </c:numCache>
            </c:numRef>
          </c:val>
          <c:smooth val="0"/>
        </c:ser>
        <c:dLbls>
          <c:showLegendKey val="0"/>
          <c:showVal val="0"/>
          <c:showCatName val="0"/>
          <c:showSerName val="0"/>
          <c:showPercent val="0"/>
          <c:showBubbleSize val="0"/>
        </c:dLbls>
        <c:marker val="1"/>
        <c:smooth val="0"/>
        <c:axId val="96172848"/>
        <c:axId val="186627328"/>
      </c:lineChart>
      <c:catAx>
        <c:axId val="96172848"/>
        <c:scaling>
          <c:orientation val="minMax"/>
        </c:scaling>
        <c:delete val="0"/>
        <c:axPos val="b"/>
        <c:numFmt formatCode="General" sourceLinked="1"/>
        <c:majorTickMark val="out"/>
        <c:minorTickMark val="none"/>
        <c:tickLblPos val="nextTo"/>
        <c:txPr>
          <a:bodyPr/>
          <a:lstStyle/>
          <a:p>
            <a:pPr>
              <a:defRPr sz="1600" b="1"/>
            </a:pPr>
            <a:endParaRPr lang="en-US"/>
          </a:p>
        </c:txPr>
        <c:crossAx val="186627328"/>
        <c:crosses val="autoZero"/>
        <c:auto val="1"/>
        <c:lblAlgn val="ctr"/>
        <c:lblOffset val="100"/>
        <c:noMultiLvlLbl val="0"/>
      </c:catAx>
      <c:valAx>
        <c:axId val="186627328"/>
        <c:scaling>
          <c:orientation val="minMax"/>
          <c:min val="15000"/>
        </c:scaling>
        <c:delete val="0"/>
        <c:axPos val="l"/>
        <c:numFmt formatCode="General" sourceLinked="1"/>
        <c:majorTickMark val="out"/>
        <c:minorTickMark val="none"/>
        <c:tickLblPos val="nextTo"/>
        <c:txPr>
          <a:bodyPr/>
          <a:lstStyle/>
          <a:p>
            <a:pPr>
              <a:defRPr sz="1200" b="1"/>
            </a:pPr>
            <a:endParaRPr lang="en-US"/>
          </a:p>
        </c:txPr>
        <c:crossAx val="96172848"/>
        <c:crosses val="autoZero"/>
        <c:crossBetween val="between"/>
      </c:valAx>
      <c:spPr>
        <a:solidFill>
          <a:schemeClr val="accent3">
            <a:lumMod val="20000"/>
            <a:lumOff val="80000"/>
          </a:schemeClr>
        </a:solidFill>
        <a:ln w="25400" cap="flat" cmpd="sng" algn="ctr">
          <a:solidFill>
            <a:schemeClr val="dk1"/>
          </a:solidFill>
          <a:prstDash val="solid"/>
        </a:ln>
        <a:effectLst/>
      </c:spPr>
    </c:plotArea>
    <c:plotVisOnly val="1"/>
    <c:dispBlanksAs val="gap"/>
    <c:showDLblsOverMax val="0"/>
  </c:chart>
  <c:spPr>
    <a:ln>
      <a:solidFill>
        <a:schemeClr val="tx1"/>
      </a:solidFill>
    </a:ln>
  </c:spPr>
  <c:txPr>
    <a:bodyPr/>
    <a:lstStyle/>
    <a:p>
      <a:pPr>
        <a:defRPr baseline="0">
          <a:latin typeface="Zar-s" pitchFamily="2"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rtl="1">
              <a:defRPr>
                <a:cs typeface="B Titr" pitchFamily="2" charset="-78"/>
              </a:defRPr>
            </a:pPr>
            <a:r>
              <a:rPr lang="fa-IR">
                <a:cs typeface="B Titr" pitchFamily="2" charset="-78"/>
              </a:rPr>
              <a:t>سناريوي 1 مازاد درآمد فروش گازوئيل</a:t>
            </a:r>
            <a:endParaRPr lang="en-US">
              <a:cs typeface="B Titr" pitchFamily="2" charset="-78"/>
            </a:endParaRPr>
          </a:p>
        </c:rich>
      </c:tx>
      <c:layout>
        <c:manualLayout>
          <c:xMode val="edge"/>
          <c:yMode val="edge"/>
          <c:x val="0.31540316807906538"/>
          <c:y val="4.0404040404040404E-3"/>
        </c:manualLayout>
      </c:layout>
      <c:overlay val="1"/>
    </c:title>
    <c:autoTitleDeleted val="0"/>
    <c:plotArea>
      <c:layout>
        <c:manualLayout>
          <c:layoutTarget val="inner"/>
          <c:xMode val="edge"/>
          <c:yMode val="edge"/>
          <c:x val="0.13541182718729181"/>
          <c:y val="9.6022375802564008E-2"/>
          <c:w val="0.84406031357517652"/>
          <c:h val="0.80940356301060057"/>
        </c:manualLayout>
      </c:layout>
      <c:lineChart>
        <c:grouping val="standard"/>
        <c:varyColors val="0"/>
        <c:ser>
          <c:idx val="0"/>
          <c:order val="0"/>
          <c:tx>
            <c:strRef>
              <c:f>Sheet1!$P$3</c:f>
              <c:strCache>
                <c:ptCount val="1"/>
                <c:pt idx="0">
                  <c:v>0</c:v>
                </c:pt>
              </c:strCache>
            </c:strRef>
          </c:tx>
          <c:spPr>
            <a:ln w="57150"/>
          </c:spPr>
          <c:marker>
            <c:spPr>
              <a:ln w="57150"/>
            </c:spPr>
          </c:marker>
          <c:dLbls>
            <c:numFmt formatCode="0" sourceLinked="0"/>
            <c:spPr>
              <a:noFill/>
              <a:ln>
                <a:noFill/>
              </a:ln>
              <a:effectLst/>
            </c:spPr>
            <c:txPr>
              <a:bodyPr rot="0" vert="horz"/>
              <a:lstStyle/>
              <a:p>
                <a:pPr>
                  <a:defRPr sz="18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Sheet1!$A$3:$A$13</c:f>
              <c:numCache>
                <c:formatCode>General</c:formatCode>
                <c:ptCount val="11"/>
                <c:pt idx="0">
                  <c:v>1396</c:v>
                </c:pt>
                <c:pt idx="1">
                  <c:v>1397</c:v>
                </c:pt>
                <c:pt idx="2">
                  <c:v>1398</c:v>
                </c:pt>
                <c:pt idx="3">
                  <c:v>1399</c:v>
                </c:pt>
                <c:pt idx="4">
                  <c:v>1400</c:v>
                </c:pt>
                <c:pt idx="5">
                  <c:v>1401</c:v>
                </c:pt>
                <c:pt idx="6">
                  <c:v>1402</c:v>
                </c:pt>
                <c:pt idx="7">
                  <c:v>1403</c:v>
                </c:pt>
                <c:pt idx="8">
                  <c:v>1404</c:v>
                </c:pt>
                <c:pt idx="9">
                  <c:v>1405</c:v>
                </c:pt>
                <c:pt idx="10">
                  <c:v>1406</c:v>
                </c:pt>
              </c:numCache>
            </c:numRef>
          </c:cat>
          <c:val>
            <c:numRef>
              <c:f>Sheet1!$P$3:$P$13</c:f>
              <c:numCache>
                <c:formatCode>General</c:formatCode>
                <c:ptCount val="11"/>
                <c:pt idx="0">
                  <c:v>0</c:v>
                </c:pt>
                <c:pt idx="1">
                  <c:v>2880938512396.6938</c:v>
                </c:pt>
                <c:pt idx="2">
                  <c:v>3601173140495.8643</c:v>
                </c:pt>
                <c:pt idx="3">
                  <c:v>4300574535550.8433</c:v>
                </c:pt>
                <c:pt idx="4">
                  <c:v>4983065838849.1816</c:v>
                </c:pt>
                <c:pt idx="5">
                  <c:v>5652305779334.5771</c:v>
                </c:pt>
                <c:pt idx="6">
                  <c:v>6311716903677.4512</c:v>
                </c:pt>
                <c:pt idx="7">
                  <c:v>6964511430547.4453</c:v>
                </c:pt>
                <c:pt idx="8">
                  <c:v>7613714953731.9404</c:v>
                </c:pt>
                <c:pt idx="9">
                  <c:v>8262188198716.0811</c:v>
                </c:pt>
                <c:pt idx="10">
                  <c:v>8912647019150.2539</c:v>
                </c:pt>
              </c:numCache>
            </c:numRef>
          </c:val>
          <c:smooth val="0"/>
          <c:extLst xmlns:c16r2="http://schemas.microsoft.com/office/drawing/2015/06/chart">
            <c:ext xmlns:c16="http://schemas.microsoft.com/office/drawing/2014/chart" uri="{C3380CC4-5D6E-409C-BE32-E72D297353CC}">
              <c16:uniqueId val="{00000000-0495-48D0-8D87-E24D188559C5}"/>
            </c:ext>
          </c:extLst>
        </c:ser>
        <c:dLbls>
          <c:showLegendKey val="0"/>
          <c:showVal val="1"/>
          <c:showCatName val="0"/>
          <c:showSerName val="0"/>
          <c:showPercent val="0"/>
          <c:showBubbleSize val="0"/>
        </c:dLbls>
        <c:marker val="1"/>
        <c:smooth val="0"/>
        <c:axId val="188225264"/>
        <c:axId val="188226384"/>
      </c:lineChart>
      <c:catAx>
        <c:axId val="188225264"/>
        <c:scaling>
          <c:orientation val="minMax"/>
        </c:scaling>
        <c:delete val="0"/>
        <c:axPos val="b"/>
        <c:numFmt formatCode="General" sourceLinked="1"/>
        <c:majorTickMark val="out"/>
        <c:minorTickMark val="none"/>
        <c:tickLblPos val="nextTo"/>
        <c:txPr>
          <a:bodyPr/>
          <a:lstStyle/>
          <a:p>
            <a:pPr>
              <a:defRPr sz="1600" b="1"/>
            </a:pPr>
            <a:endParaRPr lang="en-US"/>
          </a:p>
        </c:txPr>
        <c:crossAx val="188226384"/>
        <c:crosses val="autoZero"/>
        <c:auto val="1"/>
        <c:lblAlgn val="ctr"/>
        <c:lblOffset val="100"/>
        <c:noMultiLvlLbl val="0"/>
      </c:catAx>
      <c:valAx>
        <c:axId val="188226384"/>
        <c:scaling>
          <c:orientation val="minMax"/>
        </c:scaling>
        <c:delete val="0"/>
        <c:axPos val="l"/>
        <c:numFmt formatCode="General" sourceLinked="1"/>
        <c:majorTickMark val="out"/>
        <c:minorTickMark val="none"/>
        <c:tickLblPos val="nextTo"/>
        <c:txPr>
          <a:bodyPr/>
          <a:lstStyle/>
          <a:p>
            <a:pPr>
              <a:defRPr sz="1400" b="1"/>
            </a:pPr>
            <a:endParaRPr lang="en-US"/>
          </a:p>
        </c:txPr>
        <c:crossAx val="188225264"/>
        <c:crosses val="autoZero"/>
        <c:crossBetween val="between"/>
        <c:dispUnits>
          <c:builtInUnit val="billions"/>
          <c:dispUnitsLbl>
            <c:tx>
              <c:rich>
                <a:bodyPr/>
                <a:lstStyle/>
                <a:p>
                  <a:pPr rtl="1">
                    <a:defRPr sz="1800">
                      <a:cs typeface="B Titr" pitchFamily="2" charset="-78"/>
                    </a:defRPr>
                  </a:pPr>
                  <a:r>
                    <a:rPr lang="fa-IR" sz="1800">
                      <a:cs typeface="B Titr" pitchFamily="2" charset="-78"/>
                    </a:rPr>
                    <a:t>ميليارد تومان</a:t>
                  </a:r>
                  <a:endParaRPr lang="en-US" sz="1800">
                    <a:cs typeface="B Titr" pitchFamily="2" charset="-78"/>
                  </a:endParaRPr>
                </a:p>
              </c:rich>
            </c:tx>
          </c:dispUnitsLbl>
        </c:dispUnits>
      </c:valAx>
      <c:spPr>
        <a:solidFill>
          <a:schemeClr val="accent3">
            <a:lumMod val="20000"/>
            <a:lumOff val="80000"/>
          </a:schemeClr>
        </a:solidFill>
        <a:ln w="25400" cap="flat" cmpd="sng" algn="ctr">
          <a:solidFill>
            <a:schemeClr val="dk1"/>
          </a:solidFill>
          <a:prstDash val="solid"/>
        </a:ln>
        <a:effectLst/>
      </c:spPr>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baseline="0">
          <a:solidFill>
            <a:schemeClr val="dk1"/>
          </a:solidFill>
          <a:latin typeface="Zar-s" pitchFamily="2" charset="0"/>
          <a:ea typeface="+mn-ea"/>
          <a:cs typeface="+mn-cs"/>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122913154917222E-2"/>
          <c:y val="2.2429332697049404E-2"/>
          <c:w val="0.88774805458702044"/>
          <c:h val="0.89267576853514063"/>
        </c:manualLayout>
      </c:layout>
      <c:lineChart>
        <c:grouping val="standard"/>
        <c:varyColors val="0"/>
        <c:ser>
          <c:idx val="0"/>
          <c:order val="0"/>
          <c:tx>
            <c:v>بنزين</c:v>
          </c:tx>
          <c:spPr>
            <a:ln w="57150"/>
          </c:spPr>
          <c:marker>
            <c:spPr>
              <a:ln w="57150"/>
            </c:spPr>
          </c:marker>
          <c:dLbls>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'سناريوي 2'!$A$3:$A$13</c:f>
              <c:numCache>
                <c:formatCode>General</c:formatCode>
                <c:ptCount val="11"/>
                <c:pt idx="0">
                  <c:v>1396</c:v>
                </c:pt>
                <c:pt idx="1">
                  <c:v>1397</c:v>
                </c:pt>
                <c:pt idx="2">
                  <c:v>1398</c:v>
                </c:pt>
                <c:pt idx="3">
                  <c:v>1399</c:v>
                </c:pt>
                <c:pt idx="4">
                  <c:v>1400</c:v>
                </c:pt>
                <c:pt idx="5">
                  <c:v>1401</c:v>
                </c:pt>
                <c:pt idx="6">
                  <c:v>1402</c:v>
                </c:pt>
                <c:pt idx="7">
                  <c:v>1403</c:v>
                </c:pt>
                <c:pt idx="8">
                  <c:v>1404</c:v>
                </c:pt>
                <c:pt idx="9">
                  <c:v>1405</c:v>
                </c:pt>
                <c:pt idx="10">
                  <c:v>1406</c:v>
                </c:pt>
              </c:numCache>
            </c:numRef>
          </c:cat>
          <c:val>
            <c:numRef>
              <c:f>'سناريوي 2'!$C$3:$C$13</c:f>
              <c:numCache>
                <c:formatCode>0</c:formatCode>
                <c:ptCount val="11"/>
                <c:pt idx="0">
                  <c:v>1000</c:v>
                </c:pt>
                <c:pt idx="1">
                  <c:v>1150</c:v>
                </c:pt>
                <c:pt idx="2">
                  <c:v>1322.5</c:v>
                </c:pt>
                <c:pt idx="3">
                  <c:v>1520.8749999999998</c:v>
                </c:pt>
                <c:pt idx="4">
                  <c:v>1749.0062499999997</c:v>
                </c:pt>
                <c:pt idx="5">
                  <c:v>2011.3571875</c:v>
                </c:pt>
                <c:pt idx="6">
                  <c:v>2313.0607656249904</c:v>
                </c:pt>
                <c:pt idx="7">
                  <c:v>2660.019880468737</c:v>
                </c:pt>
                <c:pt idx="8">
                  <c:v>3059.0228625390614</c:v>
                </c:pt>
                <c:pt idx="9">
                  <c:v>3517.8762919199203</c:v>
                </c:pt>
                <c:pt idx="10">
                  <c:v>4045.5577357079078</c:v>
                </c:pt>
              </c:numCache>
            </c:numRef>
          </c:val>
          <c:smooth val="0"/>
        </c:ser>
        <c:ser>
          <c:idx val="1"/>
          <c:order val="1"/>
          <c:tx>
            <c:v>گازوئيل</c:v>
          </c:tx>
          <c:spPr>
            <a:ln w="57150"/>
          </c:spPr>
          <c:marker>
            <c:spPr>
              <a:ln w="57150"/>
            </c:spPr>
          </c:marker>
          <c:dLbls>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'سناريوي 2'!$A$3:$A$13</c:f>
              <c:numCache>
                <c:formatCode>General</c:formatCode>
                <c:ptCount val="11"/>
                <c:pt idx="0">
                  <c:v>1396</c:v>
                </c:pt>
                <c:pt idx="1">
                  <c:v>1397</c:v>
                </c:pt>
                <c:pt idx="2">
                  <c:v>1398</c:v>
                </c:pt>
                <c:pt idx="3">
                  <c:v>1399</c:v>
                </c:pt>
                <c:pt idx="4">
                  <c:v>1400</c:v>
                </c:pt>
                <c:pt idx="5">
                  <c:v>1401</c:v>
                </c:pt>
                <c:pt idx="6">
                  <c:v>1402</c:v>
                </c:pt>
                <c:pt idx="7">
                  <c:v>1403</c:v>
                </c:pt>
                <c:pt idx="8">
                  <c:v>1404</c:v>
                </c:pt>
                <c:pt idx="9">
                  <c:v>1405</c:v>
                </c:pt>
                <c:pt idx="10">
                  <c:v>1406</c:v>
                </c:pt>
              </c:numCache>
            </c:numRef>
          </c:cat>
          <c:val>
            <c:numRef>
              <c:f>'سناريوي 2'!$J$3:$J$13</c:f>
              <c:numCache>
                <c:formatCode>General</c:formatCode>
                <c:ptCount val="11"/>
                <c:pt idx="0">
                  <c:v>300</c:v>
                </c:pt>
                <c:pt idx="1">
                  <c:v>600</c:v>
                </c:pt>
                <c:pt idx="2" formatCode="0">
                  <c:v>720</c:v>
                </c:pt>
                <c:pt idx="3" formatCode="0">
                  <c:v>864</c:v>
                </c:pt>
                <c:pt idx="4" formatCode="0">
                  <c:v>1036.8</c:v>
                </c:pt>
                <c:pt idx="5" formatCode="0">
                  <c:v>1244.1599999999999</c:v>
                </c:pt>
                <c:pt idx="6" formatCode="0">
                  <c:v>1492.9919999999997</c:v>
                </c:pt>
                <c:pt idx="7" formatCode="0">
                  <c:v>1791.5903999999996</c:v>
                </c:pt>
                <c:pt idx="8" formatCode="0">
                  <c:v>2149.9084799999987</c:v>
                </c:pt>
                <c:pt idx="9" formatCode="0">
                  <c:v>2579.8901760000131</c:v>
                </c:pt>
                <c:pt idx="10" formatCode="0">
                  <c:v>3095.8682111999988</c:v>
                </c:pt>
              </c:numCache>
            </c:numRef>
          </c:val>
          <c:smooth val="0"/>
        </c:ser>
        <c:dLbls>
          <c:showLegendKey val="0"/>
          <c:showVal val="0"/>
          <c:showCatName val="0"/>
          <c:showSerName val="0"/>
          <c:showPercent val="0"/>
          <c:showBubbleSize val="0"/>
        </c:dLbls>
        <c:marker val="1"/>
        <c:smooth val="0"/>
        <c:axId val="190703408"/>
        <c:axId val="190703968"/>
      </c:lineChart>
      <c:catAx>
        <c:axId val="190703408"/>
        <c:scaling>
          <c:orientation val="minMax"/>
        </c:scaling>
        <c:delete val="0"/>
        <c:axPos val="b"/>
        <c:numFmt formatCode="General" sourceLinked="1"/>
        <c:majorTickMark val="out"/>
        <c:minorTickMark val="none"/>
        <c:tickLblPos val="nextTo"/>
        <c:txPr>
          <a:bodyPr/>
          <a:lstStyle/>
          <a:p>
            <a:pPr>
              <a:defRPr sz="1600" b="1"/>
            </a:pPr>
            <a:endParaRPr lang="en-US"/>
          </a:p>
        </c:txPr>
        <c:crossAx val="190703968"/>
        <c:crosses val="autoZero"/>
        <c:auto val="1"/>
        <c:lblAlgn val="ctr"/>
        <c:lblOffset val="100"/>
        <c:noMultiLvlLbl val="0"/>
      </c:catAx>
      <c:valAx>
        <c:axId val="190703968"/>
        <c:scaling>
          <c:orientation val="minMax"/>
        </c:scaling>
        <c:delete val="0"/>
        <c:axPos val="l"/>
        <c:numFmt formatCode="0" sourceLinked="1"/>
        <c:majorTickMark val="out"/>
        <c:minorTickMark val="none"/>
        <c:tickLblPos val="nextTo"/>
        <c:txPr>
          <a:bodyPr/>
          <a:lstStyle/>
          <a:p>
            <a:pPr>
              <a:defRPr sz="1600" b="1"/>
            </a:pPr>
            <a:endParaRPr lang="en-US"/>
          </a:p>
        </c:txPr>
        <c:crossAx val="190703408"/>
        <c:crosses val="autoZero"/>
        <c:crossBetween val="between"/>
      </c:valAx>
      <c:spPr>
        <a:solidFill>
          <a:schemeClr val="accent3">
            <a:lumMod val="20000"/>
            <a:lumOff val="80000"/>
          </a:schemeClr>
        </a:solidFill>
        <a:ln w="25400" cap="flat" cmpd="sng" algn="ctr">
          <a:solidFill>
            <a:schemeClr val="dk1"/>
          </a:solidFill>
          <a:prstDash val="solid"/>
        </a:ln>
        <a:effectLst/>
      </c:spPr>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baseline="0">
          <a:solidFill>
            <a:schemeClr val="dk1"/>
          </a:solidFill>
          <a:latin typeface="Zar-s" pitchFamily="2" charset="0"/>
          <a:ea typeface="+mn-ea"/>
          <a:cs typeface="+mn-cs"/>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1202219040801722"/>
          <c:y val="3.5406301326763666E-2"/>
          <c:w val="0.87184877733392196"/>
          <c:h val="0.8689982682216677"/>
        </c:manualLayout>
      </c:layout>
      <c:lineChart>
        <c:grouping val="standard"/>
        <c:varyColors val="0"/>
        <c:ser>
          <c:idx val="0"/>
          <c:order val="0"/>
          <c:tx>
            <c:v>سناريوي 2- افزايش سالانه 15درصدي قيمت بنزين</c:v>
          </c:tx>
          <c:spPr>
            <a:ln w="57150"/>
          </c:spPr>
          <c:marker>
            <c:spPr>
              <a:ln w="57150"/>
            </c:spPr>
          </c:marker>
          <c:dLbls>
            <c:numFmt formatCode="0" sourceLinked="0"/>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Sheet1!$A$3:$A$13</c:f>
              <c:numCache>
                <c:formatCode>General</c:formatCode>
                <c:ptCount val="11"/>
                <c:pt idx="0">
                  <c:v>1396</c:v>
                </c:pt>
                <c:pt idx="1">
                  <c:v>1397</c:v>
                </c:pt>
                <c:pt idx="2">
                  <c:v>1398</c:v>
                </c:pt>
                <c:pt idx="3">
                  <c:v>1399</c:v>
                </c:pt>
                <c:pt idx="4">
                  <c:v>1400</c:v>
                </c:pt>
                <c:pt idx="5">
                  <c:v>1401</c:v>
                </c:pt>
                <c:pt idx="6">
                  <c:v>1402</c:v>
                </c:pt>
                <c:pt idx="7">
                  <c:v>1403</c:v>
                </c:pt>
                <c:pt idx="8">
                  <c:v>1404</c:v>
                </c:pt>
                <c:pt idx="9">
                  <c:v>1405</c:v>
                </c:pt>
                <c:pt idx="10">
                  <c:v>1406</c:v>
                </c:pt>
              </c:numCache>
            </c:numRef>
          </c:cat>
          <c:val>
            <c:numRef>
              <c:f>Sheet1!$I$3:$I$13</c:f>
              <c:numCache>
                <c:formatCode>General</c:formatCode>
                <c:ptCount val="11"/>
                <c:pt idx="0">
                  <c:v>0</c:v>
                </c:pt>
                <c:pt idx="1">
                  <c:v>3517777772727.2725</c:v>
                </c:pt>
                <c:pt idx="2">
                  <c:v>6875656555785.1123</c:v>
                </c:pt>
                <c:pt idx="3">
                  <c:v>10095440756855.752</c:v>
                </c:pt>
                <c:pt idx="4">
                  <c:v>13197282934554.506</c:v>
                </c:pt>
                <c:pt idx="5">
                  <c:v>16199848983336.598</c:v>
                </c:pt>
                <c:pt idx="6">
                  <c:v>19120468984176.355</c:v>
                </c:pt>
                <c:pt idx="7">
                  <c:v>21975275055157.02</c:v>
                </c:pt>
                <c:pt idx="8">
                  <c:v>24779327416234.32</c:v>
                </c:pt>
                <c:pt idx="9">
                  <c:v>27546729773523.625</c:v>
                </c:pt>
                <c:pt idx="10">
                  <c:v>30290735029515.641</c:v>
                </c:pt>
              </c:numCache>
            </c:numRef>
          </c:val>
          <c:smooth val="0"/>
        </c:ser>
        <c:dLbls>
          <c:showLegendKey val="0"/>
          <c:showVal val="1"/>
          <c:showCatName val="0"/>
          <c:showSerName val="0"/>
          <c:showPercent val="0"/>
          <c:showBubbleSize val="0"/>
        </c:dLbls>
        <c:marker val="1"/>
        <c:smooth val="0"/>
        <c:axId val="190706208"/>
        <c:axId val="190707328"/>
      </c:lineChart>
      <c:catAx>
        <c:axId val="190706208"/>
        <c:scaling>
          <c:orientation val="minMax"/>
        </c:scaling>
        <c:delete val="0"/>
        <c:axPos val="b"/>
        <c:numFmt formatCode="General" sourceLinked="1"/>
        <c:majorTickMark val="out"/>
        <c:minorTickMark val="none"/>
        <c:tickLblPos val="nextTo"/>
        <c:txPr>
          <a:bodyPr/>
          <a:lstStyle/>
          <a:p>
            <a:pPr>
              <a:defRPr sz="1400" b="1"/>
            </a:pPr>
            <a:endParaRPr lang="en-US"/>
          </a:p>
        </c:txPr>
        <c:crossAx val="190707328"/>
        <c:crosses val="autoZero"/>
        <c:auto val="1"/>
        <c:lblAlgn val="ctr"/>
        <c:lblOffset val="100"/>
        <c:noMultiLvlLbl val="0"/>
      </c:catAx>
      <c:valAx>
        <c:axId val="190707328"/>
        <c:scaling>
          <c:orientation val="minMax"/>
        </c:scaling>
        <c:delete val="0"/>
        <c:axPos val="l"/>
        <c:numFmt formatCode="General" sourceLinked="1"/>
        <c:majorTickMark val="out"/>
        <c:minorTickMark val="none"/>
        <c:tickLblPos val="nextTo"/>
        <c:txPr>
          <a:bodyPr/>
          <a:lstStyle/>
          <a:p>
            <a:pPr>
              <a:defRPr sz="1400" b="1"/>
            </a:pPr>
            <a:endParaRPr lang="en-US"/>
          </a:p>
        </c:txPr>
        <c:crossAx val="190706208"/>
        <c:crosses val="autoZero"/>
        <c:crossBetween val="between"/>
        <c:dispUnits>
          <c:builtInUnit val="billions"/>
          <c:dispUnitsLbl>
            <c:layout/>
            <c:tx>
              <c:rich>
                <a:bodyPr/>
                <a:lstStyle/>
                <a:p>
                  <a:pPr>
                    <a:defRPr sz="1400">
                      <a:cs typeface="B Titr" pitchFamily="2" charset="-78"/>
                    </a:defRPr>
                  </a:pPr>
                  <a:r>
                    <a:rPr lang="fa-IR" sz="1400">
                      <a:cs typeface="B Titr" pitchFamily="2" charset="-78"/>
                    </a:rPr>
                    <a:t>ميليارد</a:t>
                  </a:r>
                  <a:r>
                    <a:rPr lang="fa-IR" sz="1400" baseline="0">
                      <a:cs typeface="B Titr" pitchFamily="2" charset="-78"/>
                    </a:rPr>
                    <a:t> تومان</a:t>
                  </a:r>
                  <a:endParaRPr lang="en-US" sz="1400">
                    <a:cs typeface="B Titr" pitchFamily="2" charset="-78"/>
                  </a:endParaRPr>
                </a:p>
              </c:rich>
            </c:tx>
          </c:dispUnitsLbl>
        </c:dispUnits>
      </c:valAx>
      <c:spPr>
        <a:solidFill>
          <a:schemeClr val="accent3">
            <a:lumMod val="20000"/>
            <a:lumOff val="80000"/>
          </a:schemeClr>
        </a:solidFill>
        <a:ln w="25400" cap="flat" cmpd="sng" algn="ctr">
          <a:solidFill>
            <a:schemeClr val="dk1"/>
          </a:solidFill>
          <a:prstDash val="solid"/>
        </a:ln>
        <a:effectLst/>
      </c:spPr>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baseline="0">
          <a:solidFill>
            <a:schemeClr val="dk1"/>
          </a:solidFill>
          <a:latin typeface="Zar-s" pitchFamily="2" charset="0"/>
          <a:ea typeface="+mn-ea"/>
          <a:cs typeface="+mn-cs"/>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037996166901417"/>
          <c:y val="2.6328322596039132E-2"/>
          <c:w val="0.85349100607292161"/>
          <c:h val="0.8965117314881097"/>
        </c:manualLayout>
      </c:layout>
      <c:lineChart>
        <c:grouping val="standard"/>
        <c:varyColors val="0"/>
        <c:ser>
          <c:idx val="0"/>
          <c:order val="0"/>
          <c:spPr>
            <a:ln w="57150"/>
          </c:spPr>
          <c:marker>
            <c:spPr>
              <a:ln w="57150"/>
            </c:spPr>
          </c:marker>
          <c:dLbls>
            <c:numFmt formatCode="0" sourceLinked="0"/>
            <c:spPr>
              <a:noFill/>
              <a:ln>
                <a:noFill/>
              </a:ln>
              <a:effectLst/>
            </c:spPr>
            <c:txPr>
              <a:bodyPr/>
              <a:lstStyle/>
              <a:p>
                <a:pPr>
                  <a:defRPr sz="18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Sheet1!$K$3:$K$13</c:f>
              <c:numCache>
                <c:formatCode>General</c:formatCode>
                <c:ptCount val="11"/>
                <c:pt idx="0">
                  <c:v>1396</c:v>
                </c:pt>
                <c:pt idx="1">
                  <c:v>1397</c:v>
                </c:pt>
                <c:pt idx="2">
                  <c:v>1398</c:v>
                </c:pt>
                <c:pt idx="3">
                  <c:v>1399</c:v>
                </c:pt>
                <c:pt idx="4">
                  <c:v>1400</c:v>
                </c:pt>
                <c:pt idx="5">
                  <c:v>1401</c:v>
                </c:pt>
                <c:pt idx="6">
                  <c:v>1402</c:v>
                </c:pt>
                <c:pt idx="7">
                  <c:v>1403</c:v>
                </c:pt>
                <c:pt idx="8">
                  <c:v>1404</c:v>
                </c:pt>
                <c:pt idx="9">
                  <c:v>1405</c:v>
                </c:pt>
                <c:pt idx="10">
                  <c:v>1406</c:v>
                </c:pt>
              </c:numCache>
            </c:numRef>
          </c:cat>
          <c:val>
            <c:numRef>
              <c:f>Sheet1!$S$3:$S$13</c:f>
              <c:numCache>
                <c:formatCode>General</c:formatCode>
                <c:ptCount val="11"/>
                <c:pt idx="0">
                  <c:v>0</c:v>
                </c:pt>
                <c:pt idx="1">
                  <c:v>4321407768595.0405</c:v>
                </c:pt>
                <c:pt idx="2">
                  <c:v>5499973523666.4141</c:v>
                </c:pt>
                <c:pt idx="3">
                  <c:v>6714253392527.8311</c:v>
                </c:pt>
                <c:pt idx="4">
                  <c:v>7973987588031.1055</c:v>
                </c:pt>
                <c:pt idx="5">
                  <c:v>9289211480993.3105</c:v>
                </c:pt>
                <c:pt idx="6">
                  <c:v>10670336097823.529</c:v>
                </c:pt>
                <c:pt idx="7">
                  <c:v>12128231057471.896</c:v>
                </c:pt>
                <c:pt idx="8">
                  <c:v>13674310612970.004</c:v>
                </c:pt>
                <c:pt idx="9">
                  <c:v>15320623482992.689</c:v>
                </c:pt>
                <c:pt idx="10">
                  <c:v>17079947184527.525</c:v>
                </c:pt>
              </c:numCache>
            </c:numRef>
          </c:val>
          <c:smooth val="0"/>
        </c:ser>
        <c:dLbls>
          <c:showLegendKey val="0"/>
          <c:showVal val="1"/>
          <c:showCatName val="0"/>
          <c:showSerName val="0"/>
          <c:showPercent val="0"/>
          <c:showBubbleSize val="0"/>
        </c:dLbls>
        <c:marker val="1"/>
        <c:smooth val="0"/>
        <c:axId val="190709008"/>
        <c:axId val="190710128"/>
      </c:lineChart>
      <c:catAx>
        <c:axId val="190709008"/>
        <c:scaling>
          <c:orientation val="minMax"/>
        </c:scaling>
        <c:delete val="0"/>
        <c:axPos val="b"/>
        <c:numFmt formatCode="General" sourceLinked="1"/>
        <c:majorTickMark val="out"/>
        <c:minorTickMark val="none"/>
        <c:tickLblPos val="nextTo"/>
        <c:txPr>
          <a:bodyPr/>
          <a:lstStyle/>
          <a:p>
            <a:pPr>
              <a:defRPr sz="1400" b="1"/>
            </a:pPr>
            <a:endParaRPr lang="en-US"/>
          </a:p>
        </c:txPr>
        <c:crossAx val="190710128"/>
        <c:crosses val="autoZero"/>
        <c:auto val="1"/>
        <c:lblAlgn val="ctr"/>
        <c:lblOffset val="100"/>
        <c:noMultiLvlLbl val="0"/>
      </c:catAx>
      <c:valAx>
        <c:axId val="190710128"/>
        <c:scaling>
          <c:orientation val="minMax"/>
          <c:max val="19000000000000"/>
          <c:min val="0"/>
        </c:scaling>
        <c:delete val="0"/>
        <c:axPos val="l"/>
        <c:numFmt formatCode="General" sourceLinked="1"/>
        <c:majorTickMark val="out"/>
        <c:minorTickMark val="none"/>
        <c:tickLblPos val="nextTo"/>
        <c:txPr>
          <a:bodyPr/>
          <a:lstStyle/>
          <a:p>
            <a:pPr>
              <a:defRPr sz="1600" b="1"/>
            </a:pPr>
            <a:endParaRPr lang="en-US"/>
          </a:p>
        </c:txPr>
        <c:crossAx val="190709008"/>
        <c:crosses val="autoZero"/>
        <c:crossBetween val="between"/>
        <c:dispUnits>
          <c:builtInUnit val="billions"/>
          <c:dispUnitsLbl>
            <c:layout>
              <c:manualLayout>
                <c:xMode val="edge"/>
                <c:yMode val="edge"/>
                <c:x val="7.3313782991202689E-3"/>
                <c:y val="2.6328322596039132E-2"/>
              </c:manualLayout>
            </c:layout>
            <c:tx>
              <c:rich>
                <a:bodyPr/>
                <a:lstStyle/>
                <a:p>
                  <a:pPr>
                    <a:defRPr sz="1600">
                      <a:cs typeface="B Titr" pitchFamily="2" charset="-78"/>
                    </a:defRPr>
                  </a:pPr>
                  <a:r>
                    <a:rPr lang="fa-IR" sz="1600">
                      <a:cs typeface="B Titr" pitchFamily="2" charset="-78"/>
                    </a:rPr>
                    <a:t>ميليارد تومان</a:t>
                  </a:r>
                  <a:endParaRPr lang="en-US" sz="1600">
                    <a:cs typeface="B Titr" pitchFamily="2" charset="-78"/>
                  </a:endParaRPr>
                </a:p>
              </c:rich>
            </c:tx>
          </c:dispUnitsLbl>
        </c:dispUnits>
      </c:valAx>
      <c:spPr>
        <a:solidFill>
          <a:schemeClr val="accent3">
            <a:lumMod val="20000"/>
            <a:lumOff val="80000"/>
          </a:schemeClr>
        </a:solidFill>
        <a:ln w="25400" cap="flat" cmpd="sng" algn="ctr">
          <a:solidFill>
            <a:schemeClr val="dk1"/>
          </a:solidFill>
          <a:prstDash val="solid"/>
        </a:ln>
        <a:effectLst/>
      </c:spPr>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baseline="0">
          <a:solidFill>
            <a:schemeClr val="dk1"/>
          </a:solidFill>
          <a:latin typeface="Zar-s" pitchFamily="2" charset="0"/>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r" rtl="1">
              <a:defRPr sz="1600">
                <a:solidFill>
                  <a:schemeClr val="dk1"/>
                </a:solidFill>
                <a:latin typeface="+mn-lt"/>
                <a:ea typeface="+mn-ea"/>
                <a:cs typeface="B Titr" pitchFamily="2" charset="-78"/>
              </a:defRPr>
            </a:pPr>
            <a:r>
              <a:rPr lang="fa-IR" sz="1600" dirty="0">
                <a:solidFill>
                  <a:schemeClr val="dk1"/>
                </a:solidFill>
                <a:latin typeface="+mn-lt"/>
                <a:ea typeface="+mn-ea"/>
                <a:cs typeface="B Titr" pitchFamily="2" charset="-78"/>
              </a:rPr>
              <a:t>شاخص تلفات به يكصد هزار نفر جمعيت</a:t>
            </a:r>
          </a:p>
          <a:p>
            <a:pPr algn="r" rtl="1">
              <a:defRPr sz="1600">
                <a:solidFill>
                  <a:schemeClr val="dk1"/>
                </a:solidFill>
                <a:latin typeface="+mn-lt"/>
                <a:ea typeface="+mn-ea"/>
                <a:cs typeface="B Titr" pitchFamily="2" charset="-78"/>
              </a:defRPr>
            </a:pPr>
            <a:r>
              <a:rPr lang="fa-IR" sz="1600" dirty="0">
                <a:solidFill>
                  <a:schemeClr val="dk1"/>
                </a:solidFill>
                <a:latin typeface="+mn-lt"/>
                <a:ea typeface="+mn-ea"/>
                <a:cs typeface="B Titr" pitchFamily="2" charset="-78"/>
              </a:rPr>
              <a:t>مرجع آمار جمعيت: </a:t>
            </a:r>
            <a:r>
              <a:rPr lang="fa-IR" sz="1600" dirty="0">
                <a:solidFill>
                  <a:schemeClr val="dk1"/>
                </a:solidFill>
                <a:latin typeface="+mn-lt"/>
                <a:ea typeface="+mn-ea"/>
                <a:cs typeface="B Nazanin" pitchFamily="2" charset="-78"/>
              </a:rPr>
              <a:t>سامانه مركز آمار </a:t>
            </a:r>
            <a:r>
              <a:rPr lang="fa-IR" sz="1600" dirty="0" smtClean="0">
                <a:solidFill>
                  <a:schemeClr val="dk1"/>
                </a:solidFill>
                <a:latin typeface="+mn-lt"/>
                <a:ea typeface="+mn-ea"/>
                <a:cs typeface="B Nazanin" pitchFamily="2" charset="-78"/>
              </a:rPr>
              <a:t>ايران</a:t>
            </a:r>
          </a:p>
          <a:p>
            <a:pPr algn="r" rtl="1">
              <a:defRPr sz="1600">
                <a:solidFill>
                  <a:schemeClr val="dk1"/>
                </a:solidFill>
                <a:latin typeface="+mn-lt"/>
                <a:ea typeface="+mn-ea"/>
                <a:cs typeface="B Titr" pitchFamily="2" charset="-78"/>
              </a:defRPr>
            </a:pPr>
            <a:r>
              <a:rPr lang="fa-IR" sz="1600" b="1" dirty="0" smtClean="0">
                <a:solidFill>
                  <a:schemeClr val="dk1"/>
                </a:solidFill>
                <a:latin typeface="+mn-lt"/>
                <a:ea typeface="+mn-ea"/>
                <a:cs typeface="B Titr" pitchFamily="2" charset="-78"/>
              </a:rPr>
              <a:t>مرجع آمار تلفات : </a:t>
            </a:r>
            <a:r>
              <a:rPr lang="fa-IR" sz="1600" dirty="0" smtClean="0">
                <a:solidFill>
                  <a:schemeClr val="dk1"/>
                </a:solidFill>
                <a:latin typeface="+mn-lt"/>
                <a:ea typeface="+mn-ea"/>
                <a:cs typeface="B Nazanin" pitchFamily="2" charset="-78"/>
              </a:rPr>
              <a:t>پزشكي قانوني</a:t>
            </a:r>
            <a:endParaRPr lang="en-US" sz="1600" dirty="0">
              <a:solidFill>
                <a:schemeClr val="dk1"/>
              </a:solidFill>
              <a:latin typeface="+mn-lt"/>
              <a:ea typeface="+mn-ea"/>
              <a:cs typeface="B Nazanin" pitchFamily="2" charset="-78"/>
            </a:endParaRPr>
          </a:p>
        </c:rich>
      </c:tx>
      <c:layout>
        <c:manualLayout>
          <c:xMode val="edge"/>
          <c:yMode val="edge"/>
          <c:x val="0.61477652008189165"/>
          <c:y val="3.4212099121274681E-2"/>
        </c:manualLayout>
      </c:layout>
      <c:overlay val="0"/>
      <c:spPr>
        <a:solidFill>
          <a:schemeClr val="lt1"/>
        </a:solidFill>
        <a:ln w="25400" cap="flat" cmpd="sng" algn="ctr">
          <a:solidFill>
            <a:schemeClr val="dk1"/>
          </a:solidFill>
          <a:prstDash val="solid"/>
        </a:ln>
        <a:effectLst/>
      </c:spPr>
    </c:title>
    <c:autoTitleDeleted val="0"/>
    <c:plotArea>
      <c:layout>
        <c:manualLayout>
          <c:layoutTarget val="inner"/>
          <c:xMode val="edge"/>
          <c:yMode val="edge"/>
          <c:x val="5.1155988738248906E-2"/>
          <c:y val="2.3402323644437478E-2"/>
          <c:w val="0.93272903444169686"/>
          <c:h val="0.85654398485859162"/>
        </c:manualLayout>
      </c:layout>
      <c:lineChart>
        <c:grouping val="standard"/>
        <c:varyColors val="0"/>
        <c:ser>
          <c:idx val="0"/>
          <c:order val="0"/>
          <c:spPr>
            <a:ln w="38100">
              <a:solidFill>
                <a:schemeClr val="tx1"/>
              </a:solidFill>
            </a:ln>
          </c:spPr>
          <c:marker>
            <c:spPr>
              <a:ln w="38100">
                <a:solidFill>
                  <a:schemeClr val="tx1"/>
                </a:solidFill>
              </a:ln>
            </c:spPr>
          </c:marker>
          <c:dLbls>
            <c:dLbl>
              <c:idx val="0"/>
              <c:layout>
                <c:manualLayout>
                  <c:x val="-3.407953622097061E-2"/>
                  <c:y val="2.759458852248920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7.2169474617243934E-2"/>
                  <c:y val="5.3979084594296105E-3"/>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1.7964562284085921E-2"/>
                  <c:y val="1.95230684995589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407953622097061E-2"/>
                  <c:y val="2.557670851675665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3.407953622097061E-2"/>
                  <c:y val="2.3558828511023842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4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آمار!$B$11:$B$26</c:f>
              <c:numCache>
                <c:formatCode>General</c:formatCode>
                <c:ptCount val="16"/>
                <c:pt idx="0">
                  <c:v>1380</c:v>
                </c:pt>
                <c:pt idx="1">
                  <c:v>1381</c:v>
                </c:pt>
                <c:pt idx="2">
                  <c:v>1382</c:v>
                </c:pt>
                <c:pt idx="3">
                  <c:v>1383</c:v>
                </c:pt>
                <c:pt idx="4">
                  <c:v>1384</c:v>
                </c:pt>
                <c:pt idx="5">
                  <c:v>1385</c:v>
                </c:pt>
                <c:pt idx="6">
                  <c:v>1386</c:v>
                </c:pt>
                <c:pt idx="7">
                  <c:v>1387</c:v>
                </c:pt>
                <c:pt idx="8">
                  <c:v>1388</c:v>
                </c:pt>
                <c:pt idx="9">
                  <c:v>1389</c:v>
                </c:pt>
                <c:pt idx="10">
                  <c:v>1390</c:v>
                </c:pt>
                <c:pt idx="11">
                  <c:v>1391</c:v>
                </c:pt>
                <c:pt idx="12">
                  <c:v>1392</c:v>
                </c:pt>
                <c:pt idx="13">
                  <c:v>1393</c:v>
                </c:pt>
                <c:pt idx="14">
                  <c:v>1394</c:v>
                </c:pt>
                <c:pt idx="15">
                  <c:v>1395</c:v>
                </c:pt>
              </c:numCache>
            </c:numRef>
          </c:cat>
          <c:val>
            <c:numRef>
              <c:f>آمار!$O$11:$O$26</c:f>
              <c:numCache>
                <c:formatCode>0.0</c:formatCode>
                <c:ptCount val="16"/>
                <c:pt idx="0">
                  <c:v>30.221077129314835</c:v>
                </c:pt>
                <c:pt idx="1">
                  <c:v>32.981168101326944</c:v>
                </c:pt>
                <c:pt idx="2">
                  <c:v>38.183773111325436</c:v>
                </c:pt>
                <c:pt idx="3">
                  <c:v>38.137506672638374</c:v>
                </c:pt>
                <c:pt idx="4">
                  <c:v>39.950035760508648</c:v>
                </c:pt>
                <c:pt idx="5">
                  <c:v>39.104467271530844</c:v>
                </c:pt>
                <c:pt idx="6">
                  <c:v>32.086103814206645</c:v>
                </c:pt>
                <c:pt idx="7">
                  <c:v>32.286981573925999</c:v>
                </c:pt>
                <c:pt idx="8">
                  <c:v>31.34751146318893</c:v>
                </c:pt>
                <c:pt idx="9">
                  <c:v>31.324908657083835</c:v>
                </c:pt>
                <c:pt idx="10">
                  <c:v>26.704043100974889</c:v>
                </c:pt>
                <c:pt idx="11">
                  <c:v>25.082455435128988</c:v>
                </c:pt>
                <c:pt idx="12">
                  <c:v>23.350542114485719</c:v>
                </c:pt>
                <c:pt idx="13">
                  <c:v>21.626435736666796</c:v>
                </c:pt>
                <c:pt idx="14">
                  <c:v>21.000127315170989</c:v>
                </c:pt>
                <c:pt idx="15">
                  <c:v>19.933371093133712</c:v>
                </c:pt>
              </c:numCache>
            </c:numRef>
          </c:val>
          <c:smooth val="1"/>
        </c:ser>
        <c:dLbls>
          <c:showLegendKey val="0"/>
          <c:showVal val="1"/>
          <c:showCatName val="0"/>
          <c:showSerName val="0"/>
          <c:showPercent val="0"/>
          <c:showBubbleSize val="0"/>
        </c:dLbls>
        <c:marker val="1"/>
        <c:smooth val="0"/>
        <c:axId val="186629568"/>
        <c:axId val="186630688"/>
      </c:lineChart>
      <c:catAx>
        <c:axId val="186629568"/>
        <c:scaling>
          <c:orientation val="minMax"/>
        </c:scaling>
        <c:delete val="0"/>
        <c:axPos val="b"/>
        <c:numFmt formatCode="General" sourceLinked="1"/>
        <c:majorTickMark val="out"/>
        <c:minorTickMark val="none"/>
        <c:tickLblPos val="nextTo"/>
        <c:spPr>
          <a:noFill/>
        </c:spPr>
        <c:txPr>
          <a:bodyPr rot="-5400000" vert="horz"/>
          <a:lstStyle/>
          <a:p>
            <a:pPr>
              <a:defRPr sz="1400" b="1"/>
            </a:pPr>
            <a:endParaRPr lang="en-US"/>
          </a:p>
        </c:txPr>
        <c:crossAx val="186630688"/>
        <c:crosses val="autoZero"/>
        <c:auto val="1"/>
        <c:lblAlgn val="ctr"/>
        <c:lblOffset val="100"/>
        <c:noMultiLvlLbl val="0"/>
      </c:catAx>
      <c:valAx>
        <c:axId val="186630688"/>
        <c:scaling>
          <c:orientation val="minMax"/>
          <c:min val="15"/>
        </c:scaling>
        <c:delete val="0"/>
        <c:axPos val="l"/>
        <c:numFmt formatCode="0" sourceLinked="0"/>
        <c:majorTickMark val="out"/>
        <c:minorTickMark val="none"/>
        <c:tickLblPos val="nextTo"/>
        <c:spPr>
          <a:noFill/>
        </c:spPr>
        <c:txPr>
          <a:bodyPr/>
          <a:lstStyle/>
          <a:p>
            <a:pPr>
              <a:defRPr sz="1800" b="1"/>
            </a:pPr>
            <a:endParaRPr lang="en-US"/>
          </a:p>
        </c:txPr>
        <c:crossAx val="186629568"/>
        <c:crosses val="autoZero"/>
        <c:crossBetween val="between"/>
      </c:valAx>
      <c:spPr>
        <a:solidFill>
          <a:schemeClr val="accent1">
            <a:lumMod val="40000"/>
            <a:lumOff val="60000"/>
          </a:schemeClr>
        </a:solidFill>
        <a:ln>
          <a:solidFill>
            <a:schemeClr val="tx1"/>
          </a:solidFill>
        </a:ln>
      </c:spPr>
    </c:plotArea>
    <c:plotVisOnly val="1"/>
    <c:dispBlanksAs val="gap"/>
    <c:showDLblsOverMax val="0"/>
  </c:chart>
  <c:txPr>
    <a:bodyPr/>
    <a:lstStyle/>
    <a:p>
      <a:pPr>
        <a:defRPr baseline="0">
          <a:latin typeface="Zar-s" pitchFamily="2"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657030041332912E-2"/>
          <c:y val="3.6759115913457811E-2"/>
          <c:w val="0.91697092848731154"/>
          <c:h val="0.83947226772563555"/>
        </c:manualLayout>
      </c:layout>
      <c:lineChart>
        <c:grouping val="standard"/>
        <c:varyColors val="0"/>
        <c:ser>
          <c:idx val="0"/>
          <c:order val="0"/>
          <c:tx>
            <c:v>آمار تلفات</c:v>
          </c:tx>
          <c:spPr>
            <a:ln w="57150">
              <a:solidFill>
                <a:schemeClr val="tx1"/>
              </a:solidFill>
            </a:ln>
          </c:spPr>
          <c:marker>
            <c:spPr>
              <a:ln w="57150">
                <a:solidFill>
                  <a:schemeClr val="tx1"/>
                </a:solidFill>
              </a:ln>
            </c:spPr>
          </c:marker>
          <c:dLbls>
            <c:dLbl>
              <c:idx val="1"/>
              <c:layout>
                <c:manualLayout>
                  <c:x val="-3.2514720483986431E-2"/>
                  <c:y val="3.576174390953160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2.6758953517907092E-3"/>
                  <c:y val="-1.714813265630910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7.2104163299235691E-2"/>
                  <c:y val="-6.5661573431409674E-3"/>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1.0520585586625891E-2"/>
                  <c:y val="-3.619568822001176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8.452184294119687E-2"/>
                  <c:y val="1.233547682878520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4.0440159978692276E-2"/>
                  <c:y val="-3.565246604952279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8482829826485533E-2"/>
                  <c:y val="3.342642945016654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spPr>
                <a:solidFill>
                  <a:schemeClr val="bg2">
                    <a:lumMod val="50000"/>
                  </a:schemeClr>
                </a:solidFill>
              </c:spPr>
              <c:txPr>
                <a:bodyPr/>
                <a:lstStyle/>
                <a:p>
                  <a:pPr>
                    <a:defRPr sz="1400" b="1"/>
                  </a:pPr>
                  <a:endParaRPr lang="en-US"/>
                </a:p>
              </c:txPr>
              <c:dLblPos val="t"/>
              <c:showLegendKey val="0"/>
              <c:showVal val="1"/>
              <c:showCatName val="0"/>
              <c:showSerName val="0"/>
              <c:showPercent val="0"/>
              <c:showBubbleSize val="0"/>
            </c:dLbl>
            <c:spPr>
              <a:noFill/>
              <a:ln>
                <a:noFill/>
              </a:ln>
              <a:effectLst/>
            </c:spPr>
            <c:txPr>
              <a:bodyPr/>
              <a:lstStyle/>
              <a:p>
                <a:pPr>
                  <a:defRPr sz="14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Sheet1!$A$15:$A$35</c:f>
              <c:numCache>
                <c:formatCode>General</c:formatCode>
                <c:ptCount val="21"/>
                <c:pt idx="0">
                  <c:v>1386</c:v>
                </c:pt>
                <c:pt idx="1">
                  <c:v>1387</c:v>
                </c:pt>
                <c:pt idx="2">
                  <c:v>1388</c:v>
                </c:pt>
                <c:pt idx="3">
                  <c:v>1389</c:v>
                </c:pt>
                <c:pt idx="4">
                  <c:v>1390</c:v>
                </c:pt>
                <c:pt idx="5">
                  <c:v>1391</c:v>
                </c:pt>
                <c:pt idx="6">
                  <c:v>1392</c:v>
                </c:pt>
                <c:pt idx="7">
                  <c:v>1393</c:v>
                </c:pt>
                <c:pt idx="8">
                  <c:v>1394</c:v>
                </c:pt>
                <c:pt idx="9">
                  <c:v>1395</c:v>
                </c:pt>
                <c:pt idx="10">
                  <c:v>1396</c:v>
                </c:pt>
                <c:pt idx="11">
                  <c:v>1397</c:v>
                </c:pt>
                <c:pt idx="12">
                  <c:v>1398</c:v>
                </c:pt>
                <c:pt idx="13">
                  <c:v>1399</c:v>
                </c:pt>
                <c:pt idx="14">
                  <c:v>1400</c:v>
                </c:pt>
                <c:pt idx="15">
                  <c:v>1401</c:v>
                </c:pt>
                <c:pt idx="16">
                  <c:v>1402</c:v>
                </c:pt>
                <c:pt idx="17">
                  <c:v>1403</c:v>
                </c:pt>
                <c:pt idx="18">
                  <c:v>1404</c:v>
                </c:pt>
                <c:pt idx="19">
                  <c:v>1405</c:v>
                </c:pt>
                <c:pt idx="20">
                  <c:v>1406</c:v>
                </c:pt>
              </c:numCache>
            </c:numRef>
          </c:cat>
          <c:val>
            <c:numRef>
              <c:f>Sheet1!$B$15:$B$24</c:f>
              <c:numCache>
                <c:formatCode>0</c:formatCode>
                <c:ptCount val="10"/>
                <c:pt idx="0">
                  <c:v>22918</c:v>
                </c:pt>
                <c:pt idx="1">
                  <c:v>23362</c:v>
                </c:pt>
                <c:pt idx="2">
                  <c:v>22974</c:v>
                </c:pt>
                <c:pt idx="3">
                  <c:v>23249</c:v>
                </c:pt>
                <c:pt idx="4">
                  <c:v>20068</c:v>
                </c:pt>
                <c:pt idx="5">
                  <c:v>19089</c:v>
                </c:pt>
                <c:pt idx="6">
                  <c:v>17994</c:v>
                </c:pt>
                <c:pt idx="7">
                  <c:v>16872</c:v>
                </c:pt>
                <c:pt idx="8">
                  <c:v>16584</c:v>
                </c:pt>
                <c:pt idx="9">
                  <c:v>15932</c:v>
                </c:pt>
              </c:numCache>
            </c:numRef>
          </c:val>
          <c:smooth val="0"/>
        </c:ser>
        <c:ser>
          <c:idx val="1"/>
          <c:order val="1"/>
          <c:tx>
            <c:v>روند ثابت- افزايشي</c:v>
          </c:tx>
          <c:spPr>
            <a:ln w="38100">
              <a:solidFill>
                <a:srgbClr val="C00000"/>
              </a:solidFill>
              <a:prstDash val="sysDash"/>
            </a:ln>
          </c:spPr>
          <c:marker>
            <c:spPr>
              <a:ln w="38100">
                <a:solidFill>
                  <a:srgbClr val="C00000"/>
                </a:solidFill>
                <a:prstDash val="sysDash"/>
              </a:ln>
            </c:spPr>
          </c:marker>
          <c:cat>
            <c:numRef>
              <c:f>Sheet1!$A$15:$A$35</c:f>
              <c:numCache>
                <c:formatCode>General</c:formatCode>
                <c:ptCount val="21"/>
                <c:pt idx="0">
                  <c:v>1386</c:v>
                </c:pt>
                <c:pt idx="1">
                  <c:v>1387</c:v>
                </c:pt>
                <c:pt idx="2">
                  <c:v>1388</c:v>
                </c:pt>
                <c:pt idx="3">
                  <c:v>1389</c:v>
                </c:pt>
                <c:pt idx="4">
                  <c:v>1390</c:v>
                </c:pt>
                <c:pt idx="5">
                  <c:v>1391</c:v>
                </c:pt>
                <c:pt idx="6">
                  <c:v>1392</c:v>
                </c:pt>
                <c:pt idx="7">
                  <c:v>1393</c:v>
                </c:pt>
                <c:pt idx="8">
                  <c:v>1394</c:v>
                </c:pt>
                <c:pt idx="9">
                  <c:v>1395</c:v>
                </c:pt>
                <c:pt idx="10">
                  <c:v>1396</c:v>
                </c:pt>
                <c:pt idx="11">
                  <c:v>1397</c:v>
                </c:pt>
                <c:pt idx="12">
                  <c:v>1398</c:v>
                </c:pt>
                <c:pt idx="13">
                  <c:v>1399</c:v>
                </c:pt>
                <c:pt idx="14">
                  <c:v>1400</c:v>
                </c:pt>
                <c:pt idx="15">
                  <c:v>1401</c:v>
                </c:pt>
                <c:pt idx="16">
                  <c:v>1402</c:v>
                </c:pt>
                <c:pt idx="17">
                  <c:v>1403</c:v>
                </c:pt>
                <c:pt idx="18">
                  <c:v>1404</c:v>
                </c:pt>
                <c:pt idx="19">
                  <c:v>1405</c:v>
                </c:pt>
                <c:pt idx="20">
                  <c:v>1406</c:v>
                </c:pt>
              </c:numCache>
            </c:numRef>
          </c:cat>
          <c:val>
            <c:numRef>
              <c:f>Sheet1!$E$15:$E$35</c:f>
              <c:numCache>
                <c:formatCode>General</c:formatCode>
                <c:ptCount val="21"/>
                <c:pt idx="9" formatCode="0">
                  <c:v>15932</c:v>
                </c:pt>
                <c:pt idx="10" formatCode="0">
                  <c:v>15700</c:v>
                </c:pt>
                <c:pt idx="11" formatCode="0">
                  <c:v>15500</c:v>
                </c:pt>
                <c:pt idx="12" formatCode="0">
                  <c:v>15500</c:v>
                </c:pt>
                <c:pt idx="13" formatCode="0">
                  <c:v>15810</c:v>
                </c:pt>
                <c:pt idx="14" formatCode="0">
                  <c:v>16126.2</c:v>
                </c:pt>
                <c:pt idx="15" formatCode="0">
                  <c:v>16448.724000000009</c:v>
                </c:pt>
                <c:pt idx="16" formatCode="0">
                  <c:v>16777.698480000021</c:v>
                </c:pt>
                <c:pt idx="17" formatCode="0">
                  <c:v>17113.252449600004</c:v>
                </c:pt>
                <c:pt idx="18" formatCode="0">
                  <c:v>17541.083760840003</c:v>
                </c:pt>
                <c:pt idx="19" formatCode="0">
                  <c:v>17979.610854861003</c:v>
                </c:pt>
                <c:pt idx="20" formatCode="0">
                  <c:v>18429.101126232516</c:v>
                </c:pt>
              </c:numCache>
            </c:numRef>
          </c:val>
          <c:smooth val="0"/>
        </c:ser>
        <c:dLbls>
          <c:showLegendKey val="0"/>
          <c:showVal val="0"/>
          <c:showCatName val="0"/>
          <c:showSerName val="0"/>
          <c:showPercent val="0"/>
          <c:showBubbleSize val="0"/>
        </c:dLbls>
        <c:marker val="1"/>
        <c:smooth val="0"/>
        <c:axId val="186753648"/>
        <c:axId val="186753088"/>
      </c:lineChart>
      <c:catAx>
        <c:axId val="186753648"/>
        <c:scaling>
          <c:orientation val="minMax"/>
        </c:scaling>
        <c:delete val="0"/>
        <c:axPos val="b"/>
        <c:numFmt formatCode="General" sourceLinked="1"/>
        <c:majorTickMark val="out"/>
        <c:minorTickMark val="none"/>
        <c:tickLblPos val="nextTo"/>
        <c:txPr>
          <a:bodyPr rot="-5400000" vert="horz"/>
          <a:lstStyle/>
          <a:p>
            <a:pPr>
              <a:defRPr sz="1400" b="1"/>
            </a:pPr>
            <a:endParaRPr lang="en-US"/>
          </a:p>
        </c:txPr>
        <c:crossAx val="186753088"/>
        <c:crosses val="autoZero"/>
        <c:auto val="1"/>
        <c:lblAlgn val="ctr"/>
        <c:lblOffset val="100"/>
        <c:noMultiLvlLbl val="0"/>
      </c:catAx>
      <c:valAx>
        <c:axId val="186753088"/>
        <c:scaling>
          <c:orientation val="minMax"/>
          <c:min val="10000"/>
        </c:scaling>
        <c:delete val="0"/>
        <c:axPos val="l"/>
        <c:numFmt formatCode="0" sourceLinked="1"/>
        <c:majorTickMark val="out"/>
        <c:minorTickMark val="none"/>
        <c:tickLblPos val="nextTo"/>
        <c:txPr>
          <a:bodyPr/>
          <a:lstStyle/>
          <a:p>
            <a:pPr>
              <a:defRPr sz="1400" b="1"/>
            </a:pPr>
            <a:endParaRPr lang="en-US"/>
          </a:p>
        </c:txPr>
        <c:crossAx val="186753648"/>
        <c:crosses val="autoZero"/>
        <c:crossBetween val="between"/>
      </c:valAx>
      <c:spPr>
        <a:solidFill>
          <a:schemeClr val="accent2">
            <a:lumMod val="20000"/>
            <a:lumOff val="80000"/>
          </a:schemeClr>
        </a:solidFill>
        <a:ln w="25400" cap="flat" cmpd="sng" algn="ctr">
          <a:solidFill>
            <a:schemeClr val="dk1"/>
          </a:solidFill>
          <a:prstDash val="solid"/>
        </a:ln>
        <a:effectLst/>
      </c:spPr>
    </c:plotArea>
    <c:legend>
      <c:legendPos val="r"/>
      <c:layout>
        <c:manualLayout>
          <c:xMode val="edge"/>
          <c:yMode val="edge"/>
          <c:x val="0.50768571924952011"/>
          <c:y val="6.9034648295871234E-2"/>
          <c:w val="0.45797325771698444"/>
          <c:h val="8.9519333775484225E-2"/>
        </c:manualLayout>
      </c:layout>
      <c:overlay val="0"/>
      <c:txPr>
        <a:bodyPr/>
        <a:lstStyle/>
        <a:p>
          <a:pPr>
            <a:defRPr sz="1600">
              <a:cs typeface="B Titr" pitchFamily="2" charset="-78"/>
            </a:defRPr>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baseline="0">
          <a:solidFill>
            <a:schemeClr val="dk1"/>
          </a:solidFill>
          <a:latin typeface="Zar-s" pitchFamily="2" charset="0"/>
          <a:ea typeface="+mn-ea"/>
          <a:cs typeface="+mn-cs"/>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704623460529183E-2"/>
          <c:y val="2.3645921945950471E-2"/>
          <c:w val="0.9055296453327949"/>
          <c:h val="0.84718962308104184"/>
        </c:manualLayout>
      </c:layout>
      <c:barChart>
        <c:barDir val="col"/>
        <c:grouping val="clustered"/>
        <c:varyColors val="0"/>
        <c:ser>
          <c:idx val="0"/>
          <c:order val="0"/>
          <c:invertIfNegative val="0"/>
          <c:dPt>
            <c:idx val="16"/>
            <c:invertIfNegative val="0"/>
            <c:bubble3D val="0"/>
            <c:spPr>
              <a:solidFill>
                <a:schemeClr val="accent2"/>
              </a:solidFill>
            </c:spPr>
          </c:dPt>
          <c:dPt>
            <c:idx val="17"/>
            <c:invertIfNegative val="0"/>
            <c:bubble3D val="0"/>
            <c:spPr>
              <a:solidFill>
                <a:schemeClr val="accent2"/>
              </a:solidFill>
            </c:spPr>
          </c:dPt>
          <c:dPt>
            <c:idx val="18"/>
            <c:invertIfNegative val="0"/>
            <c:bubble3D val="0"/>
            <c:spPr>
              <a:solidFill>
                <a:schemeClr val="accent2"/>
              </a:solidFill>
            </c:spPr>
          </c:dPt>
          <c:dPt>
            <c:idx val="19"/>
            <c:invertIfNegative val="0"/>
            <c:bubble3D val="0"/>
            <c:spPr>
              <a:solidFill>
                <a:schemeClr val="accent2"/>
              </a:solidFill>
            </c:spPr>
          </c:dPt>
          <c:dPt>
            <c:idx val="20"/>
            <c:invertIfNegative val="0"/>
            <c:bubble3D val="0"/>
            <c:spPr>
              <a:solidFill>
                <a:schemeClr val="accent2"/>
              </a:solidFill>
            </c:spPr>
          </c:dPt>
          <c:dPt>
            <c:idx val="21"/>
            <c:invertIfNegative val="0"/>
            <c:bubble3D val="0"/>
            <c:spPr>
              <a:solidFill>
                <a:schemeClr val="accent2"/>
              </a:solidFill>
            </c:spPr>
          </c:dPt>
          <c:dPt>
            <c:idx val="22"/>
            <c:invertIfNegative val="0"/>
            <c:bubble3D val="0"/>
            <c:spPr>
              <a:solidFill>
                <a:schemeClr val="accent2"/>
              </a:solidFill>
            </c:spPr>
          </c:dPt>
          <c:dPt>
            <c:idx val="23"/>
            <c:invertIfNegative val="0"/>
            <c:bubble3D val="0"/>
            <c:spPr>
              <a:solidFill>
                <a:schemeClr val="accent2"/>
              </a:solidFill>
            </c:spPr>
          </c:dPt>
          <c:dPt>
            <c:idx val="24"/>
            <c:invertIfNegative val="0"/>
            <c:bubble3D val="0"/>
            <c:spPr>
              <a:solidFill>
                <a:schemeClr val="accent2"/>
              </a:solidFill>
            </c:spPr>
          </c:dPt>
          <c:dPt>
            <c:idx val="25"/>
            <c:invertIfNegative val="0"/>
            <c:bubble3D val="0"/>
            <c:spPr>
              <a:solidFill>
                <a:schemeClr val="accent2"/>
              </a:solidFill>
            </c:spPr>
          </c:dPt>
          <c:dPt>
            <c:idx val="26"/>
            <c:invertIfNegative val="0"/>
            <c:bubble3D val="0"/>
            <c:spPr>
              <a:solidFill>
                <a:schemeClr val="accent2"/>
              </a:solidFill>
            </c:spPr>
          </c:dPt>
          <c:cat>
            <c:numRef>
              <c:f>آمار!$B$11:$B$37</c:f>
              <c:numCache>
                <c:formatCode>General</c:formatCode>
                <c:ptCount val="27"/>
                <c:pt idx="0">
                  <c:v>1380</c:v>
                </c:pt>
                <c:pt idx="1">
                  <c:v>1381</c:v>
                </c:pt>
                <c:pt idx="2">
                  <c:v>1382</c:v>
                </c:pt>
                <c:pt idx="3">
                  <c:v>1383</c:v>
                </c:pt>
                <c:pt idx="4">
                  <c:v>1384</c:v>
                </c:pt>
                <c:pt idx="5">
                  <c:v>1385</c:v>
                </c:pt>
                <c:pt idx="6">
                  <c:v>1386</c:v>
                </c:pt>
                <c:pt idx="7">
                  <c:v>1387</c:v>
                </c:pt>
                <c:pt idx="8">
                  <c:v>1388</c:v>
                </c:pt>
                <c:pt idx="9">
                  <c:v>1389</c:v>
                </c:pt>
                <c:pt idx="10">
                  <c:v>1390</c:v>
                </c:pt>
                <c:pt idx="11">
                  <c:v>1391</c:v>
                </c:pt>
                <c:pt idx="12">
                  <c:v>1392</c:v>
                </c:pt>
                <c:pt idx="13">
                  <c:v>1393</c:v>
                </c:pt>
                <c:pt idx="14">
                  <c:v>1394</c:v>
                </c:pt>
                <c:pt idx="15">
                  <c:v>1395</c:v>
                </c:pt>
                <c:pt idx="16">
                  <c:v>1396</c:v>
                </c:pt>
                <c:pt idx="17">
                  <c:v>1397</c:v>
                </c:pt>
                <c:pt idx="18">
                  <c:v>1398</c:v>
                </c:pt>
                <c:pt idx="19">
                  <c:v>1399</c:v>
                </c:pt>
                <c:pt idx="20">
                  <c:v>1400</c:v>
                </c:pt>
                <c:pt idx="21">
                  <c:v>1401</c:v>
                </c:pt>
                <c:pt idx="22">
                  <c:v>1402</c:v>
                </c:pt>
                <c:pt idx="23">
                  <c:v>1403</c:v>
                </c:pt>
                <c:pt idx="24">
                  <c:v>1404</c:v>
                </c:pt>
                <c:pt idx="25">
                  <c:v>1405</c:v>
                </c:pt>
                <c:pt idx="26">
                  <c:v>1406</c:v>
                </c:pt>
              </c:numCache>
            </c:numRef>
          </c:cat>
          <c:val>
            <c:numRef>
              <c:f>آمار!$I$11:$I$37</c:f>
              <c:numCache>
                <c:formatCode>General</c:formatCode>
                <c:ptCount val="27"/>
                <c:pt idx="0">
                  <c:v>5962224</c:v>
                </c:pt>
                <c:pt idx="1">
                  <c:v>6799423</c:v>
                </c:pt>
                <c:pt idx="2">
                  <c:v>8701946</c:v>
                </c:pt>
                <c:pt idx="3">
                  <c:v>10423101</c:v>
                </c:pt>
                <c:pt idx="4">
                  <c:v>12277962</c:v>
                </c:pt>
                <c:pt idx="5">
                  <c:v>14170166</c:v>
                </c:pt>
                <c:pt idx="6">
                  <c:v>16232848</c:v>
                </c:pt>
                <c:pt idx="7">
                  <c:v>18167299</c:v>
                </c:pt>
                <c:pt idx="8">
                  <c:v>19462898</c:v>
                </c:pt>
                <c:pt idx="9">
                  <c:v>21696916</c:v>
                </c:pt>
                <c:pt idx="10">
                  <c:v>24628070</c:v>
                </c:pt>
                <c:pt idx="11">
                  <c:v>25790962</c:v>
                </c:pt>
                <c:pt idx="12">
                  <c:v>26866457</c:v>
                </c:pt>
                <c:pt idx="13">
                  <c:v>28196955</c:v>
                </c:pt>
                <c:pt idx="14">
                  <c:v>29353502</c:v>
                </c:pt>
                <c:pt idx="15">
                  <c:v>31204174</c:v>
                </c:pt>
                <c:pt idx="16">
                  <c:v>33204174</c:v>
                </c:pt>
                <c:pt idx="17">
                  <c:v>35204174</c:v>
                </c:pt>
                <c:pt idx="18">
                  <c:v>37204174</c:v>
                </c:pt>
                <c:pt idx="19">
                  <c:v>39204174</c:v>
                </c:pt>
                <c:pt idx="20">
                  <c:v>41204174</c:v>
                </c:pt>
                <c:pt idx="21">
                  <c:v>43204174</c:v>
                </c:pt>
                <c:pt idx="22">
                  <c:v>45204174</c:v>
                </c:pt>
                <c:pt idx="23">
                  <c:v>47204174</c:v>
                </c:pt>
                <c:pt idx="24">
                  <c:v>49204174</c:v>
                </c:pt>
                <c:pt idx="25">
                  <c:v>51204174</c:v>
                </c:pt>
                <c:pt idx="26">
                  <c:v>53204174</c:v>
                </c:pt>
              </c:numCache>
            </c:numRef>
          </c:val>
        </c:ser>
        <c:dLbls>
          <c:showLegendKey val="0"/>
          <c:showVal val="0"/>
          <c:showCatName val="0"/>
          <c:showSerName val="0"/>
          <c:showPercent val="0"/>
          <c:showBubbleSize val="0"/>
        </c:dLbls>
        <c:gapWidth val="150"/>
        <c:axId val="186878816"/>
        <c:axId val="186879376"/>
      </c:barChart>
      <c:catAx>
        <c:axId val="186878816"/>
        <c:scaling>
          <c:orientation val="minMax"/>
        </c:scaling>
        <c:delete val="0"/>
        <c:axPos val="b"/>
        <c:numFmt formatCode="General" sourceLinked="1"/>
        <c:majorTickMark val="out"/>
        <c:minorTickMark val="none"/>
        <c:tickLblPos val="nextTo"/>
        <c:txPr>
          <a:bodyPr rot="-5400000" vert="horz"/>
          <a:lstStyle/>
          <a:p>
            <a:pPr>
              <a:defRPr sz="1000"/>
            </a:pPr>
            <a:endParaRPr lang="en-US"/>
          </a:p>
        </c:txPr>
        <c:crossAx val="186879376"/>
        <c:crosses val="autoZero"/>
        <c:auto val="1"/>
        <c:lblAlgn val="ctr"/>
        <c:lblOffset val="100"/>
        <c:noMultiLvlLbl val="0"/>
      </c:catAx>
      <c:valAx>
        <c:axId val="186879376"/>
        <c:scaling>
          <c:orientation val="minMax"/>
        </c:scaling>
        <c:delete val="0"/>
        <c:axPos val="l"/>
        <c:numFmt formatCode="General" sourceLinked="1"/>
        <c:majorTickMark val="out"/>
        <c:minorTickMark val="none"/>
        <c:tickLblPos val="nextTo"/>
        <c:crossAx val="186878816"/>
        <c:crosses val="autoZero"/>
        <c:crossBetween val="between"/>
        <c:minorUnit val="1000000"/>
        <c:dispUnits>
          <c:builtInUnit val="millions"/>
          <c:dispUnitsLbl>
            <c:layout>
              <c:manualLayout>
                <c:xMode val="edge"/>
                <c:yMode val="edge"/>
                <c:x val="9.1846692240394234E-4"/>
                <c:y val="6.8008594892668514E-2"/>
              </c:manualLayout>
            </c:layout>
            <c:tx>
              <c:rich>
                <a:bodyPr/>
                <a:lstStyle/>
                <a:p>
                  <a:pPr>
                    <a:defRPr sz="1600">
                      <a:cs typeface="B Titr" pitchFamily="2" charset="-78"/>
                    </a:defRPr>
                  </a:pPr>
                  <a:r>
                    <a:rPr lang="fa-IR" sz="1600">
                      <a:cs typeface="B Titr" pitchFamily="2" charset="-78"/>
                    </a:rPr>
                    <a:t>ميليون وسيله نقليه</a:t>
                  </a:r>
                  <a:endParaRPr lang="en-US" sz="1600">
                    <a:cs typeface="B Titr" pitchFamily="2" charset="-78"/>
                  </a:endParaRPr>
                </a:p>
              </c:rich>
            </c:tx>
          </c:dispUnitsLbl>
        </c:dispUnits>
      </c:valAx>
      <c:spPr>
        <a:solidFill>
          <a:schemeClr val="bg2">
            <a:lumMod val="90000"/>
          </a:schemeClr>
        </a:solidFill>
        <a:ln>
          <a:solidFill>
            <a:schemeClr val="tx1">
              <a:lumMod val="95000"/>
              <a:lumOff val="5000"/>
            </a:schemeClr>
          </a:solidFill>
        </a:ln>
      </c:spPr>
    </c:plotArea>
    <c:plotVisOnly val="1"/>
    <c:dispBlanksAs val="gap"/>
    <c:showDLblsOverMax val="0"/>
  </c:chart>
  <c:spPr>
    <a:solidFill>
      <a:schemeClr val="accent1">
        <a:lumMod val="40000"/>
        <a:lumOff val="60000"/>
      </a:schemeClr>
    </a:solidFill>
    <a:ln w="22225">
      <a:solidFill>
        <a:schemeClr val="tx1">
          <a:lumMod val="95000"/>
          <a:lumOff val="5000"/>
        </a:schemeClr>
      </a:solidFill>
    </a:ln>
  </c:spPr>
  <c:txPr>
    <a:bodyPr/>
    <a:lstStyle/>
    <a:p>
      <a:pPr>
        <a:defRPr baseline="0">
          <a:latin typeface="Zar-s" pitchFamily="2"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Zar-s" pitchFamily="2" charset="0"/>
                <a:ea typeface="+mn-ea"/>
                <a:cs typeface="B Titr" panose="00000700000000000000" pitchFamily="2" charset="-78"/>
              </a:defRPr>
            </a:pPr>
            <a:r>
              <a:rPr lang="fa-IR" sz="1600">
                <a:cs typeface="B Titr" panose="00000700000000000000" pitchFamily="2" charset="-78"/>
              </a:rPr>
              <a:t>مسافر جابجا شده توسط بخش ریلی(هزار نفر)</a:t>
            </a:r>
            <a:endParaRPr lang="en-US" sz="1600">
              <a:cs typeface="B Titr" panose="00000700000000000000" pitchFamily="2" charset="-78"/>
            </a:endParaRPr>
          </a:p>
        </c:rich>
      </c:tx>
      <c:layout/>
      <c:overlay val="0"/>
      <c:spPr>
        <a:noFill/>
        <a:ln>
          <a:noFill/>
        </a:ln>
        <a:effectLst/>
      </c:spPr>
    </c:title>
    <c:autoTitleDeleted val="0"/>
    <c:plotArea>
      <c:layout>
        <c:manualLayout>
          <c:layoutTarget val="inner"/>
          <c:xMode val="edge"/>
          <c:yMode val="edge"/>
          <c:x val="7.9748159282780229E-2"/>
          <c:y val="9.4754690469988023E-2"/>
          <c:w val="0.89676262440289134"/>
          <c:h val="0.79109437328048782"/>
        </c:manualLayout>
      </c:layout>
      <c:barChart>
        <c:barDir val="col"/>
        <c:grouping val="clustered"/>
        <c:varyColors val="0"/>
        <c:ser>
          <c:idx val="0"/>
          <c:order val="0"/>
          <c:spPr>
            <a:solidFill>
              <a:schemeClr val="accent1"/>
            </a:solidFill>
            <a:ln>
              <a:noFill/>
            </a:ln>
            <a:effectLst/>
          </c:spPr>
          <c:invertIfNegative val="0"/>
          <c:dLbls>
            <c:spPr>
              <a:noFill/>
              <a:ln w="6350">
                <a:solidFill>
                  <a:schemeClr val="tx1">
                    <a:lumMod val="95000"/>
                    <a:lumOff val="5000"/>
                  </a:schemeClr>
                </a:solidFill>
              </a:ln>
              <a:effectLst/>
            </c:spPr>
            <c:txPr>
              <a:bodyPr rot="0" spcFirstLastPara="1" vertOverflow="ellipsis" vert="horz" wrap="square" lIns="38100" tIns="19050" rIns="38100" bIns="19050" anchor="ctr" anchorCtr="1">
                <a:spAutoFit/>
              </a:bodyPr>
              <a:lstStyle/>
              <a:p>
                <a:pPr rtl="1">
                  <a:defRPr sz="1600" b="1" i="0" u="none" strike="noStrike" kern="1200" baseline="0">
                    <a:solidFill>
                      <a:schemeClr val="tx1">
                        <a:lumMod val="75000"/>
                        <a:lumOff val="25000"/>
                      </a:schemeClr>
                    </a:solidFill>
                    <a:latin typeface="Zar-s" pitchFamily="2" charset="0"/>
                    <a:ea typeface="+mn-ea"/>
                    <a:cs typeface="B Titr" panose="00000700000000000000"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'[تعداد مسافر.xlsx]تعداد مسافر'!$A$1:$K$1</c:f>
              <c:strCache>
                <c:ptCount val="11"/>
                <c:pt idx="0">
                  <c:v>1385</c:v>
                </c:pt>
                <c:pt idx="1">
                  <c:v>1386</c:v>
                </c:pt>
                <c:pt idx="2">
                  <c:v>1387</c:v>
                </c:pt>
                <c:pt idx="3">
                  <c:v>1388</c:v>
                </c:pt>
                <c:pt idx="4">
                  <c:v>1389</c:v>
                </c:pt>
                <c:pt idx="5">
                  <c:v>1390</c:v>
                </c:pt>
                <c:pt idx="6">
                  <c:v>1391</c:v>
                </c:pt>
                <c:pt idx="7">
                  <c:v>1392</c:v>
                </c:pt>
                <c:pt idx="8">
                  <c:v>1393</c:v>
                </c:pt>
                <c:pt idx="9">
                  <c:v>1394</c:v>
                </c:pt>
                <c:pt idx="10">
                  <c:v>1395</c:v>
                </c:pt>
              </c:strCache>
            </c:strRef>
          </c:cat>
          <c:val>
            <c:numRef>
              <c:f>'[تعداد مسافر.xlsx]تعداد مسافر'!$A$2:$K$2</c:f>
              <c:numCache>
                <c:formatCode>#,##0;\-#,##0;#,##0</c:formatCode>
                <c:ptCount val="11"/>
                <c:pt idx="0">
                  <c:v>21345.666000000001</c:v>
                </c:pt>
                <c:pt idx="1">
                  <c:v>24458.884000000009</c:v>
                </c:pt>
                <c:pt idx="2">
                  <c:v>26225.262999999984</c:v>
                </c:pt>
                <c:pt idx="3">
                  <c:v>27710.235999999983</c:v>
                </c:pt>
                <c:pt idx="4">
                  <c:v>28814.197999999986</c:v>
                </c:pt>
                <c:pt idx="5">
                  <c:v>28559.899999999896</c:v>
                </c:pt>
                <c:pt idx="6">
                  <c:v>27015.250000000018</c:v>
                </c:pt>
                <c:pt idx="7">
                  <c:v>25533.119999999766</c:v>
                </c:pt>
                <c:pt idx="8">
                  <c:v>24802.384000000005</c:v>
                </c:pt>
                <c:pt idx="9">
                  <c:v>24452.602999999996</c:v>
                </c:pt>
                <c:pt idx="10">
                  <c:v>23041.531999999996</c:v>
                </c:pt>
              </c:numCache>
            </c:numRef>
          </c:val>
        </c:ser>
        <c:dLbls>
          <c:showLegendKey val="0"/>
          <c:showVal val="0"/>
          <c:showCatName val="0"/>
          <c:showSerName val="0"/>
          <c:showPercent val="0"/>
          <c:showBubbleSize val="0"/>
        </c:dLbls>
        <c:gapWidth val="219"/>
        <c:overlap val="-27"/>
        <c:axId val="186881616"/>
        <c:axId val="186882736"/>
      </c:barChart>
      <c:catAx>
        <c:axId val="18688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95000"/>
                    <a:lumOff val="5000"/>
                  </a:schemeClr>
                </a:solidFill>
                <a:latin typeface="Zar-s" pitchFamily="2" charset="0"/>
                <a:ea typeface="+mn-ea"/>
                <a:cs typeface="+mn-cs"/>
              </a:defRPr>
            </a:pPr>
            <a:endParaRPr lang="en-US"/>
          </a:p>
        </c:txPr>
        <c:crossAx val="186882736"/>
        <c:crosses val="autoZero"/>
        <c:auto val="1"/>
        <c:lblAlgn val="ctr"/>
        <c:lblOffset val="100"/>
        <c:noMultiLvlLbl val="0"/>
      </c:catAx>
      <c:valAx>
        <c:axId val="18688273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Zar-s" pitchFamily="2" charset="0"/>
                <a:ea typeface="+mn-ea"/>
                <a:cs typeface="+mn-cs"/>
              </a:defRPr>
            </a:pPr>
            <a:endParaRPr lang="en-US"/>
          </a:p>
        </c:txPr>
        <c:crossAx val="186881616"/>
        <c:crosses val="autoZero"/>
        <c:crossBetween val="between"/>
      </c:valAx>
      <c:spPr>
        <a:solidFill>
          <a:schemeClr val="accent1">
            <a:lumMod val="20000"/>
            <a:lumOff val="80000"/>
          </a:schemeClr>
        </a:solidFill>
        <a:ln>
          <a:solidFill>
            <a:schemeClr val="tx1">
              <a:lumMod val="95000"/>
              <a:lumOff val="5000"/>
            </a:schemeClr>
          </a:solidFill>
        </a:ln>
        <a:effectLst/>
      </c:spPr>
    </c:plotArea>
    <c:plotVisOnly val="1"/>
    <c:dispBlanksAs val="gap"/>
    <c:showDLblsOverMax val="0"/>
  </c:chart>
  <c:spPr>
    <a:solidFill>
      <a:schemeClr val="bg1"/>
    </a:solidFill>
    <a:ln w="28575" cap="flat" cmpd="sng" algn="ctr">
      <a:solidFill>
        <a:schemeClr val="tx1">
          <a:lumMod val="95000"/>
          <a:lumOff val="5000"/>
        </a:schemeClr>
      </a:solidFill>
      <a:round/>
    </a:ln>
    <a:effectLst/>
  </c:spPr>
  <c:txPr>
    <a:bodyPr/>
    <a:lstStyle/>
    <a:p>
      <a:pPr>
        <a:defRPr baseline="0">
          <a:latin typeface="Zar-s" pitchFamily="2"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800">
              <a:cs typeface="B Zar" pitchFamily="2" charset="-78"/>
            </a:defRPr>
          </a:pPr>
          <a:endParaRPr lang="en-US"/>
        </a:p>
      </c:txPr>
    </c:title>
    <c:autoTitleDeleted val="0"/>
    <c:plotArea>
      <c:layout/>
      <c:barChart>
        <c:barDir val="col"/>
        <c:grouping val="clustered"/>
        <c:varyColors val="0"/>
        <c:ser>
          <c:idx val="0"/>
          <c:order val="0"/>
          <c:tx>
            <c:v>جابجايي مسافر توسط حمل‌ونقل عمومي جاده‌اي(هزار نفر)</c:v>
          </c:tx>
          <c:invertIfNegative val="0"/>
          <c:dLbls>
            <c:numFmt formatCode="#,##0" sourceLinked="0"/>
            <c:spPr>
              <a:ln>
                <a:solidFill>
                  <a:schemeClr val="bg2">
                    <a:lumMod val="10000"/>
                  </a:schemeClr>
                </a:solidFill>
              </a:ln>
            </c:spPr>
            <c:txPr>
              <a:bodyPr/>
              <a:lstStyle/>
              <a:p>
                <a:pPr>
                  <a:defRPr sz="1600" b="1">
                    <a:cs typeface="B Titr" pitchFamily="2" charset="-78"/>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 1'!$A$1:$K$1</c:f>
              <c:strCache>
                <c:ptCount val="11"/>
                <c:pt idx="0">
                  <c:v>1385</c:v>
                </c:pt>
                <c:pt idx="1">
                  <c:v>1386</c:v>
                </c:pt>
                <c:pt idx="2">
                  <c:v>1387</c:v>
                </c:pt>
                <c:pt idx="3">
                  <c:v>1388</c:v>
                </c:pt>
                <c:pt idx="4">
                  <c:v>1389</c:v>
                </c:pt>
                <c:pt idx="5">
                  <c:v>1390</c:v>
                </c:pt>
                <c:pt idx="6">
                  <c:v>1391</c:v>
                </c:pt>
                <c:pt idx="7">
                  <c:v>1392</c:v>
                </c:pt>
                <c:pt idx="8">
                  <c:v>1393</c:v>
                </c:pt>
                <c:pt idx="9">
                  <c:v>1394</c:v>
                </c:pt>
                <c:pt idx="10">
                  <c:v>1395</c:v>
                </c:pt>
              </c:strCache>
            </c:strRef>
          </c:cat>
          <c:val>
            <c:numRef>
              <c:f>'Chart 1'!$A$4:$K$4</c:f>
              <c:numCache>
                <c:formatCode>0.0</c:formatCode>
                <c:ptCount val="11"/>
                <c:pt idx="0">
                  <c:v>22395.473299999947</c:v>
                </c:pt>
                <c:pt idx="1">
                  <c:v>24761.024100000024</c:v>
                </c:pt>
                <c:pt idx="2">
                  <c:v>26363.687500000091</c:v>
                </c:pt>
                <c:pt idx="3">
                  <c:v>26695.424300000061</c:v>
                </c:pt>
                <c:pt idx="4">
                  <c:v>24496.966800000115</c:v>
                </c:pt>
                <c:pt idx="5">
                  <c:v>23578.805300000033</c:v>
                </c:pt>
                <c:pt idx="6">
                  <c:v>22554.893400000019</c:v>
                </c:pt>
                <c:pt idx="7">
                  <c:v>21127.926999999978</c:v>
                </c:pt>
                <c:pt idx="8">
                  <c:v>19013.853099999957</c:v>
                </c:pt>
                <c:pt idx="9">
                  <c:v>17895.006599999957</c:v>
                </c:pt>
                <c:pt idx="10">
                  <c:v>16695.543300000005</c:v>
                </c:pt>
              </c:numCache>
            </c:numRef>
          </c:val>
        </c:ser>
        <c:dLbls>
          <c:showLegendKey val="0"/>
          <c:showVal val="1"/>
          <c:showCatName val="0"/>
          <c:showSerName val="0"/>
          <c:showPercent val="0"/>
          <c:showBubbleSize val="0"/>
        </c:dLbls>
        <c:gapWidth val="150"/>
        <c:axId val="186884416"/>
        <c:axId val="186885536"/>
      </c:barChart>
      <c:catAx>
        <c:axId val="186884416"/>
        <c:scaling>
          <c:orientation val="minMax"/>
        </c:scaling>
        <c:delete val="0"/>
        <c:axPos val="b"/>
        <c:numFmt formatCode="General" sourceLinked="0"/>
        <c:majorTickMark val="out"/>
        <c:minorTickMark val="none"/>
        <c:tickLblPos val="nextTo"/>
        <c:txPr>
          <a:bodyPr/>
          <a:lstStyle/>
          <a:p>
            <a:pPr>
              <a:defRPr sz="1600" b="1"/>
            </a:pPr>
            <a:endParaRPr lang="en-US"/>
          </a:p>
        </c:txPr>
        <c:crossAx val="186885536"/>
        <c:crosses val="autoZero"/>
        <c:auto val="1"/>
        <c:lblAlgn val="ctr"/>
        <c:lblOffset val="100"/>
        <c:noMultiLvlLbl val="0"/>
      </c:catAx>
      <c:valAx>
        <c:axId val="186885536"/>
        <c:scaling>
          <c:orientation val="minMax"/>
        </c:scaling>
        <c:delete val="0"/>
        <c:axPos val="l"/>
        <c:numFmt formatCode="0" sourceLinked="0"/>
        <c:majorTickMark val="out"/>
        <c:minorTickMark val="none"/>
        <c:tickLblPos val="nextTo"/>
        <c:txPr>
          <a:bodyPr/>
          <a:lstStyle/>
          <a:p>
            <a:pPr>
              <a:defRPr sz="1600" b="1"/>
            </a:pPr>
            <a:endParaRPr lang="en-US"/>
          </a:p>
        </c:txPr>
        <c:crossAx val="186884416"/>
        <c:crosses val="autoZero"/>
        <c:crossBetween val="between"/>
      </c:valAx>
      <c:spPr>
        <a:solidFill>
          <a:schemeClr val="tx2">
            <a:lumMod val="20000"/>
            <a:lumOff val="80000"/>
          </a:schemeClr>
        </a:solidFill>
        <a:ln>
          <a:solidFill>
            <a:schemeClr val="tx1">
              <a:lumMod val="95000"/>
              <a:lumOff val="5000"/>
            </a:schemeClr>
          </a:solidFill>
        </a:ln>
      </c:spPr>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baseline="0">
          <a:solidFill>
            <a:schemeClr val="dk1"/>
          </a:solidFill>
          <a:latin typeface="Zar-s" pitchFamily="2" charset="0"/>
          <a:ea typeface="+mn-ea"/>
          <a:cs typeface="+mn-cs"/>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657030041332912E-2"/>
          <c:y val="3.6759115913457811E-2"/>
          <c:w val="0.91697092848731154"/>
          <c:h val="0.83947226772563532"/>
        </c:manualLayout>
      </c:layout>
      <c:lineChart>
        <c:grouping val="standard"/>
        <c:varyColors val="0"/>
        <c:ser>
          <c:idx val="0"/>
          <c:order val="0"/>
          <c:tx>
            <c:v>آمار تلفات</c:v>
          </c:tx>
          <c:spPr>
            <a:ln w="57150">
              <a:solidFill>
                <a:schemeClr val="tx1"/>
              </a:solidFill>
            </a:ln>
          </c:spPr>
          <c:marker>
            <c:spPr>
              <a:ln w="57150">
                <a:solidFill>
                  <a:schemeClr val="tx1"/>
                </a:solidFill>
              </a:ln>
            </c:spPr>
          </c:marker>
          <c:dLbls>
            <c:dLbl>
              <c:idx val="1"/>
              <c:layout>
                <c:manualLayout>
                  <c:x val="-3.2514720483986431E-2"/>
                  <c:y val="3.57617439095316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6758953517907092E-3"/>
                  <c:y val="-1.71481326563091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2104163299235691E-2"/>
                  <c:y val="-6.5661573431409674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0520585586625898E-2"/>
                  <c:y val="-3.61956882200117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8.4521842941196981E-2"/>
                  <c:y val="1.2335476828785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0440159978692276E-2"/>
                  <c:y val="-3.56524660495227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5.8482829826485533E-2"/>
                  <c:y val="3.34264294501665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spPr>
                <a:solidFill>
                  <a:schemeClr val="bg2">
                    <a:lumMod val="50000"/>
                  </a:schemeClr>
                </a:solidFill>
              </c:spPr>
              <c:txPr>
                <a:bodyPr/>
                <a:lstStyle/>
                <a:p>
                  <a:pPr>
                    <a:defRPr sz="1400" b="1"/>
                  </a:pPr>
                  <a:endParaRPr lang="en-US"/>
                </a:p>
              </c:txPr>
              <c:dLblPos val="t"/>
              <c:showLegendKey val="0"/>
              <c:showVal val="1"/>
              <c:showCatName val="0"/>
              <c:showSerName val="0"/>
              <c:showPercent val="0"/>
              <c:showBubbleSize val="0"/>
            </c:dLbl>
            <c:spPr>
              <a:noFill/>
              <a:ln>
                <a:noFill/>
              </a:ln>
              <a:effectLst/>
            </c:spPr>
            <c:txPr>
              <a:bodyPr/>
              <a:lstStyle/>
              <a:p>
                <a:pPr>
                  <a:defRPr sz="14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Sheet1!$A$15:$A$35</c:f>
              <c:numCache>
                <c:formatCode>General</c:formatCode>
                <c:ptCount val="21"/>
                <c:pt idx="0">
                  <c:v>1386</c:v>
                </c:pt>
                <c:pt idx="1">
                  <c:v>1387</c:v>
                </c:pt>
                <c:pt idx="2">
                  <c:v>1388</c:v>
                </c:pt>
                <c:pt idx="3">
                  <c:v>1389</c:v>
                </c:pt>
                <c:pt idx="4">
                  <c:v>1390</c:v>
                </c:pt>
                <c:pt idx="5">
                  <c:v>1391</c:v>
                </c:pt>
                <c:pt idx="6">
                  <c:v>1392</c:v>
                </c:pt>
                <c:pt idx="7">
                  <c:v>1393</c:v>
                </c:pt>
                <c:pt idx="8">
                  <c:v>1394</c:v>
                </c:pt>
                <c:pt idx="9">
                  <c:v>1395</c:v>
                </c:pt>
                <c:pt idx="10">
                  <c:v>1396</c:v>
                </c:pt>
                <c:pt idx="11">
                  <c:v>1397</c:v>
                </c:pt>
                <c:pt idx="12">
                  <c:v>1398</c:v>
                </c:pt>
                <c:pt idx="13">
                  <c:v>1399</c:v>
                </c:pt>
                <c:pt idx="14">
                  <c:v>1400</c:v>
                </c:pt>
                <c:pt idx="15">
                  <c:v>1401</c:v>
                </c:pt>
                <c:pt idx="16">
                  <c:v>1402</c:v>
                </c:pt>
                <c:pt idx="17">
                  <c:v>1403</c:v>
                </c:pt>
                <c:pt idx="18">
                  <c:v>1404</c:v>
                </c:pt>
                <c:pt idx="19">
                  <c:v>1405</c:v>
                </c:pt>
                <c:pt idx="20">
                  <c:v>1406</c:v>
                </c:pt>
              </c:numCache>
            </c:numRef>
          </c:cat>
          <c:val>
            <c:numRef>
              <c:f>Sheet1!$B$15:$B$24</c:f>
              <c:numCache>
                <c:formatCode>0</c:formatCode>
                <c:ptCount val="10"/>
                <c:pt idx="0">
                  <c:v>22918</c:v>
                </c:pt>
                <c:pt idx="1">
                  <c:v>23362</c:v>
                </c:pt>
                <c:pt idx="2">
                  <c:v>22974</c:v>
                </c:pt>
                <c:pt idx="3">
                  <c:v>23249</c:v>
                </c:pt>
                <c:pt idx="4">
                  <c:v>20068</c:v>
                </c:pt>
                <c:pt idx="5">
                  <c:v>19089</c:v>
                </c:pt>
                <c:pt idx="6">
                  <c:v>17994</c:v>
                </c:pt>
                <c:pt idx="7">
                  <c:v>16872</c:v>
                </c:pt>
                <c:pt idx="8">
                  <c:v>16584</c:v>
                </c:pt>
                <c:pt idx="9">
                  <c:v>15932</c:v>
                </c:pt>
              </c:numCache>
            </c:numRef>
          </c:val>
          <c:smooth val="0"/>
        </c:ser>
        <c:ser>
          <c:idx val="1"/>
          <c:order val="1"/>
          <c:tx>
            <c:v>روند ثابت- افزايشي</c:v>
          </c:tx>
          <c:spPr>
            <a:ln w="38100">
              <a:solidFill>
                <a:srgbClr val="C00000"/>
              </a:solidFill>
              <a:prstDash val="sysDash"/>
            </a:ln>
          </c:spPr>
          <c:marker>
            <c:spPr>
              <a:ln w="38100">
                <a:solidFill>
                  <a:srgbClr val="C00000"/>
                </a:solidFill>
                <a:prstDash val="sysDash"/>
              </a:ln>
            </c:spPr>
          </c:marker>
          <c:cat>
            <c:numRef>
              <c:f>Sheet1!$A$15:$A$35</c:f>
              <c:numCache>
                <c:formatCode>General</c:formatCode>
                <c:ptCount val="21"/>
                <c:pt idx="0">
                  <c:v>1386</c:v>
                </c:pt>
                <c:pt idx="1">
                  <c:v>1387</c:v>
                </c:pt>
                <c:pt idx="2">
                  <c:v>1388</c:v>
                </c:pt>
                <c:pt idx="3">
                  <c:v>1389</c:v>
                </c:pt>
                <c:pt idx="4">
                  <c:v>1390</c:v>
                </c:pt>
                <c:pt idx="5">
                  <c:v>1391</c:v>
                </c:pt>
                <c:pt idx="6">
                  <c:v>1392</c:v>
                </c:pt>
                <c:pt idx="7">
                  <c:v>1393</c:v>
                </c:pt>
                <c:pt idx="8">
                  <c:v>1394</c:v>
                </c:pt>
                <c:pt idx="9">
                  <c:v>1395</c:v>
                </c:pt>
                <c:pt idx="10">
                  <c:v>1396</c:v>
                </c:pt>
                <c:pt idx="11">
                  <c:v>1397</c:v>
                </c:pt>
                <c:pt idx="12">
                  <c:v>1398</c:v>
                </c:pt>
                <c:pt idx="13">
                  <c:v>1399</c:v>
                </c:pt>
                <c:pt idx="14">
                  <c:v>1400</c:v>
                </c:pt>
                <c:pt idx="15">
                  <c:v>1401</c:v>
                </c:pt>
                <c:pt idx="16">
                  <c:v>1402</c:v>
                </c:pt>
                <c:pt idx="17">
                  <c:v>1403</c:v>
                </c:pt>
                <c:pt idx="18">
                  <c:v>1404</c:v>
                </c:pt>
                <c:pt idx="19">
                  <c:v>1405</c:v>
                </c:pt>
                <c:pt idx="20">
                  <c:v>1406</c:v>
                </c:pt>
              </c:numCache>
            </c:numRef>
          </c:cat>
          <c:val>
            <c:numRef>
              <c:f>Sheet1!$E$15:$E$35</c:f>
              <c:numCache>
                <c:formatCode>General</c:formatCode>
                <c:ptCount val="21"/>
                <c:pt idx="9" formatCode="0">
                  <c:v>15932</c:v>
                </c:pt>
                <c:pt idx="10" formatCode="0">
                  <c:v>15700</c:v>
                </c:pt>
                <c:pt idx="11" formatCode="0">
                  <c:v>15500</c:v>
                </c:pt>
                <c:pt idx="12" formatCode="0">
                  <c:v>15500</c:v>
                </c:pt>
                <c:pt idx="13" formatCode="0">
                  <c:v>15810</c:v>
                </c:pt>
                <c:pt idx="14" formatCode="0">
                  <c:v>16126.2</c:v>
                </c:pt>
                <c:pt idx="15" formatCode="0">
                  <c:v>16448.724000000009</c:v>
                </c:pt>
                <c:pt idx="16" formatCode="0">
                  <c:v>16777.698480000021</c:v>
                </c:pt>
                <c:pt idx="17" formatCode="0">
                  <c:v>17113.252449600004</c:v>
                </c:pt>
                <c:pt idx="18" formatCode="0">
                  <c:v>17541.083760840003</c:v>
                </c:pt>
                <c:pt idx="19" formatCode="0">
                  <c:v>17979.610854861003</c:v>
                </c:pt>
                <c:pt idx="20" formatCode="0">
                  <c:v>18429.101126232516</c:v>
                </c:pt>
              </c:numCache>
            </c:numRef>
          </c:val>
          <c:smooth val="0"/>
        </c:ser>
        <c:dLbls>
          <c:showLegendKey val="0"/>
          <c:showVal val="0"/>
          <c:showCatName val="0"/>
          <c:showSerName val="0"/>
          <c:showPercent val="0"/>
          <c:showBubbleSize val="0"/>
        </c:dLbls>
        <c:marker val="1"/>
        <c:smooth val="0"/>
        <c:axId val="187770640"/>
        <c:axId val="187770080"/>
      </c:lineChart>
      <c:catAx>
        <c:axId val="187770640"/>
        <c:scaling>
          <c:orientation val="minMax"/>
        </c:scaling>
        <c:delete val="0"/>
        <c:axPos val="b"/>
        <c:numFmt formatCode="General" sourceLinked="1"/>
        <c:majorTickMark val="out"/>
        <c:minorTickMark val="none"/>
        <c:tickLblPos val="nextTo"/>
        <c:txPr>
          <a:bodyPr rot="-5400000" vert="horz"/>
          <a:lstStyle/>
          <a:p>
            <a:pPr>
              <a:defRPr sz="1400" b="1"/>
            </a:pPr>
            <a:endParaRPr lang="en-US"/>
          </a:p>
        </c:txPr>
        <c:crossAx val="187770080"/>
        <c:crosses val="autoZero"/>
        <c:auto val="1"/>
        <c:lblAlgn val="ctr"/>
        <c:lblOffset val="100"/>
        <c:noMultiLvlLbl val="0"/>
      </c:catAx>
      <c:valAx>
        <c:axId val="187770080"/>
        <c:scaling>
          <c:orientation val="minMax"/>
          <c:min val="10000"/>
        </c:scaling>
        <c:delete val="0"/>
        <c:axPos val="l"/>
        <c:numFmt formatCode="0" sourceLinked="1"/>
        <c:majorTickMark val="out"/>
        <c:minorTickMark val="none"/>
        <c:tickLblPos val="nextTo"/>
        <c:txPr>
          <a:bodyPr/>
          <a:lstStyle/>
          <a:p>
            <a:pPr>
              <a:defRPr sz="1400" b="1"/>
            </a:pPr>
            <a:endParaRPr lang="en-US"/>
          </a:p>
        </c:txPr>
        <c:crossAx val="187770640"/>
        <c:crosses val="autoZero"/>
        <c:crossBetween val="between"/>
      </c:valAx>
      <c:spPr>
        <a:solidFill>
          <a:schemeClr val="accent2">
            <a:lumMod val="20000"/>
            <a:lumOff val="80000"/>
          </a:schemeClr>
        </a:solidFill>
        <a:ln w="25400" cap="flat" cmpd="sng" algn="ctr">
          <a:solidFill>
            <a:schemeClr val="dk1"/>
          </a:solidFill>
          <a:prstDash val="solid"/>
        </a:ln>
        <a:effectLst/>
      </c:spPr>
    </c:plotArea>
    <c:legend>
      <c:legendPos val="r"/>
      <c:layout>
        <c:manualLayout>
          <c:xMode val="edge"/>
          <c:yMode val="edge"/>
          <c:x val="0.50768571924952033"/>
          <c:y val="6.9034648295871234E-2"/>
          <c:w val="0.45797325771698444"/>
          <c:h val="8.9519333775484281E-2"/>
        </c:manualLayout>
      </c:layout>
      <c:overlay val="0"/>
      <c:txPr>
        <a:bodyPr/>
        <a:lstStyle/>
        <a:p>
          <a:pPr>
            <a:defRPr sz="1600">
              <a:cs typeface="B Titr" pitchFamily="2" charset="-78"/>
            </a:defRPr>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baseline="0">
          <a:solidFill>
            <a:schemeClr val="dk1"/>
          </a:solidFill>
          <a:latin typeface="Zar-s" pitchFamily="2" charset="0"/>
          <a:ea typeface="+mn-ea"/>
          <a:cs typeface="+mn-cs"/>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967487934976877E-2"/>
          <c:y val="2.3941939075797392E-2"/>
          <c:w val="0.91697092848731154"/>
          <c:h val="0.91448055356716751"/>
        </c:manualLayout>
      </c:layout>
      <c:lineChart>
        <c:grouping val="standard"/>
        <c:varyColors val="0"/>
        <c:ser>
          <c:idx val="3"/>
          <c:order val="0"/>
          <c:tx>
            <c:v>كاهش برنامه‌اي</c:v>
          </c:tx>
          <c:spPr>
            <a:ln>
              <a:solidFill>
                <a:schemeClr val="bg2">
                  <a:lumMod val="25000"/>
                </a:schemeClr>
              </a:solidFill>
            </a:ln>
          </c:spPr>
          <c:marker>
            <c:spPr>
              <a:ln>
                <a:solidFill>
                  <a:schemeClr val="bg2">
                    <a:lumMod val="25000"/>
                  </a:schemeClr>
                </a:solidFill>
              </a:ln>
            </c:spPr>
          </c:marker>
          <c:cat>
            <c:numRef>
              <c:f>Sheet1!$A$15:$A$35</c:f>
              <c:numCache>
                <c:formatCode>General</c:formatCode>
                <c:ptCount val="21"/>
                <c:pt idx="0">
                  <c:v>1386</c:v>
                </c:pt>
                <c:pt idx="1">
                  <c:v>1387</c:v>
                </c:pt>
                <c:pt idx="2">
                  <c:v>1388</c:v>
                </c:pt>
                <c:pt idx="3">
                  <c:v>1389</c:v>
                </c:pt>
                <c:pt idx="4">
                  <c:v>1390</c:v>
                </c:pt>
                <c:pt idx="5">
                  <c:v>1391</c:v>
                </c:pt>
                <c:pt idx="6">
                  <c:v>1392</c:v>
                </c:pt>
                <c:pt idx="7">
                  <c:v>1393</c:v>
                </c:pt>
                <c:pt idx="8">
                  <c:v>1394</c:v>
                </c:pt>
                <c:pt idx="9">
                  <c:v>1395</c:v>
                </c:pt>
                <c:pt idx="10">
                  <c:v>1396</c:v>
                </c:pt>
                <c:pt idx="11">
                  <c:v>1397</c:v>
                </c:pt>
                <c:pt idx="12">
                  <c:v>1398</c:v>
                </c:pt>
                <c:pt idx="13">
                  <c:v>1399</c:v>
                </c:pt>
                <c:pt idx="14">
                  <c:v>1400</c:v>
                </c:pt>
                <c:pt idx="15">
                  <c:v>1401</c:v>
                </c:pt>
                <c:pt idx="16">
                  <c:v>1402</c:v>
                </c:pt>
                <c:pt idx="17">
                  <c:v>1403</c:v>
                </c:pt>
                <c:pt idx="18">
                  <c:v>1404</c:v>
                </c:pt>
                <c:pt idx="19">
                  <c:v>1405</c:v>
                </c:pt>
                <c:pt idx="20">
                  <c:v>1406</c:v>
                </c:pt>
              </c:numCache>
            </c:numRef>
          </c:cat>
          <c:val>
            <c:numRef>
              <c:f>Sheet1!$G$15:$G$35</c:f>
              <c:numCache>
                <c:formatCode>General</c:formatCode>
                <c:ptCount val="21"/>
                <c:pt idx="9" formatCode="0">
                  <c:v>15932</c:v>
                </c:pt>
                <c:pt idx="10" formatCode="0">
                  <c:v>14338.800000000001</c:v>
                </c:pt>
                <c:pt idx="11" formatCode="0">
                  <c:v>12904.920000000002</c:v>
                </c:pt>
                <c:pt idx="12" formatCode="0">
                  <c:v>11614.428000000002</c:v>
                </c:pt>
                <c:pt idx="13" formatCode="0">
                  <c:v>10452.985200000001</c:v>
                </c:pt>
                <c:pt idx="14" formatCode="0">
                  <c:v>9407.6866799999134</c:v>
                </c:pt>
                <c:pt idx="15" formatCode="0">
                  <c:v>8466.9180120000001</c:v>
                </c:pt>
                <c:pt idx="16" formatCode="0">
                  <c:v>7620.2262108000004</c:v>
                </c:pt>
                <c:pt idx="17" formatCode="0">
                  <c:v>6858.2035897199994</c:v>
                </c:pt>
                <c:pt idx="18" formatCode="0">
                  <c:v>6172.3832307480006</c:v>
                </c:pt>
                <c:pt idx="19" formatCode="0">
                  <c:v>5555.1449076732024</c:v>
                </c:pt>
                <c:pt idx="20" formatCode="0">
                  <c:v>4999.6304169058803</c:v>
                </c:pt>
              </c:numCache>
            </c:numRef>
          </c:val>
          <c:smooth val="0"/>
        </c:ser>
        <c:ser>
          <c:idx val="1"/>
          <c:order val="1"/>
          <c:tx>
            <c:v>روند ثابت- افزايشي</c:v>
          </c:tx>
          <c:spPr>
            <a:ln w="38100">
              <a:solidFill>
                <a:schemeClr val="tx1">
                  <a:lumMod val="95000"/>
                  <a:lumOff val="5000"/>
                </a:schemeClr>
              </a:solidFill>
            </a:ln>
          </c:spPr>
          <c:marker>
            <c:spPr>
              <a:ln w="38100">
                <a:solidFill>
                  <a:schemeClr val="tx1">
                    <a:lumMod val="95000"/>
                    <a:lumOff val="5000"/>
                  </a:schemeClr>
                </a:solidFill>
              </a:ln>
            </c:spPr>
          </c:marker>
          <c:cat>
            <c:numRef>
              <c:f>Sheet1!$A$15:$A$35</c:f>
              <c:numCache>
                <c:formatCode>General</c:formatCode>
                <c:ptCount val="21"/>
                <c:pt idx="0">
                  <c:v>1386</c:v>
                </c:pt>
                <c:pt idx="1">
                  <c:v>1387</c:v>
                </c:pt>
                <c:pt idx="2">
                  <c:v>1388</c:v>
                </c:pt>
                <c:pt idx="3">
                  <c:v>1389</c:v>
                </c:pt>
                <c:pt idx="4">
                  <c:v>1390</c:v>
                </c:pt>
                <c:pt idx="5">
                  <c:v>1391</c:v>
                </c:pt>
                <c:pt idx="6">
                  <c:v>1392</c:v>
                </c:pt>
                <c:pt idx="7">
                  <c:v>1393</c:v>
                </c:pt>
                <c:pt idx="8">
                  <c:v>1394</c:v>
                </c:pt>
                <c:pt idx="9">
                  <c:v>1395</c:v>
                </c:pt>
                <c:pt idx="10">
                  <c:v>1396</c:v>
                </c:pt>
                <c:pt idx="11">
                  <c:v>1397</c:v>
                </c:pt>
                <c:pt idx="12">
                  <c:v>1398</c:v>
                </c:pt>
                <c:pt idx="13">
                  <c:v>1399</c:v>
                </c:pt>
                <c:pt idx="14">
                  <c:v>1400</c:v>
                </c:pt>
                <c:pt idx="15">
                  <c:v>1401</c:v>
                </c:pt>
                <c:pt idx="16">
                  <c:v>1402</c:v>
                </c:pt>
                <c:pt idx="17">
                  <c:v>1403</c:v>
                </c:pt>
                <c:pt idx="18">
                  <c:v>1404</c:v>
                </c:pt>
                <c:pt idx="19">
                  <c:v>1405</c:v>
                </c:pt>
                <c:pt idx="20">
                  <c:v>1406</c:v>
                </c:pt>
              </c:numCache>
            </c:numRef>
          </c:cat>
          <c:val>
            <c:numRef>
              <c:f>Sheet1!$B$15:$B$35</c:f>
              <c:numCache>
                <c:formatCode>0</c:formatCode>
                <c:ptCount val="21"/>
                <c:pt idx="0">
                  <c:v>22918</c:v>
                </c:pt>
                <c:pt idx="1">
                  <c:v>23362</c:v>
                </c:pt>
                <c:pt idx="2">
                  <c:v>22974</c:v>
                </c:pt>
                <c:pt idx="3">
                  <c:v>23249</c:v>
                </c:pt>
                <c:pt idx="4">
                  <c:v>20068</c:v>
                </c:pt>
                <c:pt idx="5">
                  <c:v>19089</c:v>
                </c:pt>
                <c:pt idx="6">
                  <c:v>17994</c:v>
                </c:pt>
                <c:pt idx="7">
                  <c:v>16872</c:v>
                </c:pt>
                <c:pt idx="8">
                  <c:v>16584</c:v>
                </c:pt>
                <c:pt idx="9">
                  <c:v>15932</c:v>
                </c:pt>
                <c:pt idx="10" formatCode="General">
                  <c:v>15900</c:v>
                </c:pt>
                <c:pt idx="11" formatCode="General">
                  <c:v>15900</c:v>
                </c:pt>
                <c:pt idx="12" formatCode="General">
                  <c:v>16200</c:v>
                </c:pt>
                <c:pt idx="13" formatCode="General">
                  <c:v>16500</c:v>
                </c:pt>
                <c:pt idx="14" formatCode="General">
                  <c:v>16800</c:v>
                </c:pt>
                <c:pt idx="15" formatCode="General">
                  <c:v>17000</c:v>
                </c:pt>
                <c:pt idx="16" formatCode="General">
                  <c:v>17300</c:v>
                </c:pt>
                <c:pt idx="17" formatCode="General">
                  <c:v>17700</c:v>
                </c:pt>
                <c:pt idx="18" formatCode="General">
                  <c:v>18000</c:v>
                </c:pt>
                <c:pt idx="19" formatCode="General">
                  <c:v>18500</c:v>
                </c:pt>
                <c:pt idx="20" formatCode="General">
                  <c:v>19000</c:v>
                </c:pt>
              </c:numCache>
            </c:numRef>
          </c:val>
          <c:smooth val="0"/>
        </c:ser>
        <c:ser>
          <c:idx val="0"/>
          <c:order val="2"/>
          <c:tx>
            <c:v>سناريوي اول- ايمن‌سازي جاده‌اي</c:v>
          </c:tx>
          <c:spPr>
            <a:ln w="28575">
              <a:solidFill>
                <a:srgbClr val="C00000"/>
              </a:solidFill>
            </a:ln>
          </c:spPr>
          <c:marker>
            <c:spPr>
              <a:ln w="28575">
                <a:solidFill>
                  <a:srgbClr val="C00000"/>
                </a:solidFill>
              </a:ln>
            </c:spPr>
          </c:marker>
          <c:val>
            <c:numRef>
              <c:f>Sheet1!$E$15:$E$35</c:f>
              <c:numCache>
                <c:formatCode>General</c:formatCode>
                <c:ptCount val="21"/>
                <c:pt idx="9" formatCode="0">
                  <c:v>15932</c:v>
                </c:pt>
                <c:pt idx="10" formatCode="0">
                  <c:v>15847.5604</c:v>
                </c:pt>
                <c:pt idx="11" formatCode="0">
                  <c:v>15763.568329879989</c:v>
                </c:pt>
                <c:pt idx="12" formatCode="0">
                  <c:v>15680.021417731734</c:v>
                </c:pt>
                <c:pt idx="13" formatCode="0">
                  <c:v>15596.917304217661</c:v>
                </c:pt>
                <c:pt idx="14" formatCode="0">
                  <c:v>15514.253642505386</c:v>
                </c:pt>
                <c:pt idx="15" formatCode="0">
                  <c:v>15432.028098200029</c:v>
                </c:pt>
                <c:pt idx="16" formatCode="0">
                  <c:v>15350.238349279574</c:v>
                </c:pt>
                <c:pt idx="17" formatCode="0">
                  <c:v>15268.882086028389</c:v>
                </c:pt>
                <c:pt idx="18" formatCode="0">
                  <c:v>15187.957010972425</c:v>
                </c:pt>
                <c:pt idx="19" formatCode="0">
                  <c:v>15107.460838814286</c:v>
                </c:pt>
                <c:pt idx="20" formatCode="0">
                  <c:v>15000</c:v>
                </c:pt>
              </c:numCache>
            </c:numRef>
          </c:val>
          <c:smooth val="0"/>
        </c:ser>
        <c:ser>
          <c:idx val="2"/>
          <c:order val="3"/>
          <c:tx>
            <c:v>سناريوي دوم- واقعي‌سازي قيمت سوخت+ افزايش سهم حمل‌ونقل همگاني</c:v>
          </c:tx>
          <c:spPr>
            <a:ln w="28575"/>
          </c:spPr>
          <c:marker>
            <c:spPr>
              <a:solidFill>
                <a:srgbClr val="00B050"/>
              </a:solidFill>
              <a:ln w="28575"/>
            </c:spPr>
          </c:marker>
          <c:val>
            <c:numRef>
              <c:f>Sheet1!$F$15:$F$35</c:f>
              <c:numCache>
                <c:formatCode>General</c:formatCode>
                <c:ptCount val="21"/>
                <c:pt idx="9" formatCode="0">
                  <c:v>15932</c:v>
                </c:pt>
                <c:pt idx="10" formatCode="0">
                  <c:v>15645.224000000018</c:v>
                </c:pt>
                <c:pt idx="11" formatCode="0">
                  <c:v>15363.609968000002</c:v>
                </c:pt>
                <c:pt idx="12" formatCode="0">
                  <c:v>15087.06498857601</c:v>
                </c:pt>
                <c:pt idx="13" formatCode="0">
                  <c:v>14815.497818781629</c:v>
                </c:pt>
                <c:pt idx="14" formatCode="0">
                  <c:v>14548.818858043564</c:v>
                </c:pt>
                <c:pt idx="15" formatCode="0">
                  <c:v>14286.940118598779</c:v>
                </c:pt>
                <c:pt idx="16" formatCode="0">
                  <c:v>14029.775196463879</c:v>
                </c:pt>
                <c:pt idx="17" formatCode="0">
                  <c:v>13777.239242927735</c:v>
                </c:pt>
                <c:pt idx="18" formatCode="0">
                  <c:v>13529.248936554952</c:v>
                </c:pt>
                <c:pt idx="19" formatCode="0">
                  <c:v>13285.72245569701</c:v>
                </c:pt>
                <c:pt idx="20" formatCode="0">
                  <c:v>13000</c:v>
                </c:pt>
              </c:numCache>
            </c:numRef>
          </c:val>
          <c:smooth val="0"/>
        </c:ser>
        <c:ser>
          <c:idx val="4"/>
          <c:order val="4"/>
          <c:tx>
            <c:v>سناريوي اول+ سناريوي دوم</c:v>
          </c:tx>
          <c:spPr>
            <a:ln w="57150">
              <a:solidFill>
                <a:srgbClr val="92D050"/>
              </a:solidFill>
            </a:ln>
          </c:spPr>
          <c:marker>
            <c:spPr>
              <a:ln w="57150">
                <a:solidFill>
                  <a:srgbClr val="92D050"/>
                </a:solidFill>
              </a:ln>
            </c:spPr>
          </c:marker>
          <c:val>
            <c:numRef>
              <c:f>Sheet1!$D$15:$D$35</c:f>
              <c:numCache>
                <c:formatCode>General</c:formatCode>
                <c:ptCount val="21"/>
                <c:pt idx="9" formatCode="0">
                  <c:v>15932</c:v>
                </c:pt>
                <c:pt idx="10" formatCode="0">
                  <c:v>15135.4</c:v>
                </c:pt>
                <c:pt idx="11" formatCode="0">
                  <c:v>14378.630000000006</c:v>
                </c:pt>
                <c:pt idx="12" formatCode="0">
                  <c:v>13659.698499999999</c:v>
                </c:pt>
                <c:pt idx="13" formatCode="0">
                  <c:v>12976.713574999998</c:v>
                </c:pt>
                <c:pt idx="14" formatCode="0">
                  <c:v>12327.877896249911</c:v>
                </c:pt>
                <c:pt idx="15" formatCode="0">
                  <c:v>11711.484001437499</c:v>
                </c:pt>
                <c:pt idx="16" formatCode="0">
                  <c:v>11125.909801365624</c:v>
                </c:pt>
                <c:pt idx="17" formatCode="0">
                  <c:v>10569.614311297342</c:v>
                </c:pt>
                <c:pt idx="18" formatCode="0">
                  <c:v>10041.133595732572</c:v>
                </c:pt>
                <c:pt idx="19" formatCode="0">
                  <c:v>9539.076915945725</c:v>
                </c:pt>
                <c:pt idx="20" formatCode="0">
                  <c:v>9000</c:v>
                </c:pt>
              </c:numCache>
            </c:numRef>
          </c:val>
          <c:smooth val="0"/>
        </c:ser>
        <c:dLbls>
          <c:showLegendKey val="0"/>
          <c:showVal val="0"/>
          <c:showCatName val="0"/>
          <c:showSerName val="0"/>
          <c:showPercent val="0"/>
          <c:showBubbleSize val="0"/>
        </c:dLbls>
        <c:marker val="1"/>
        <c:smooth val="0"/>
        <c:axId val="187775120"/>
        <c:axId val="187775680"/>
      </c:lineChart>
      <c:catAx>
        <c:axId val="187775120"/>
        <c:scaling>
          <c:orientation val="minMax"/>
        </c:scaling>
        <c:delete val="0"/>
        <c:axPos val="b"/>
        <c:numFmt formatCode="General" sourceLinked="1"/>
        <c:majorTickMark val="out"/>
        <c:minorTickMark val="none"/>
        <c:tickLblPos val="nextTo"/>
        <c:crossAx val="187775680"/>
        <c:crosses val="autoZero"/>
        <c:auto val="1"/>
        <c:lblAlgn val="ctr"/>
        <c:lblOffset val="100"/>
        <c:noMultiLvlLbl val="0"/>
      </c:catAx>
      <c:valAx>
        <c:axId val="187775680"/>
        <c:scaling>
          <c:orientation val="minMax"/>
          <c:min val="4000"/>
        </c:scaling>
        <c:delete val="0"/>
        <c:axPos val="l"/>
        <c:numFmt formatCode="General" sourceLinked="1"/>
        <c:majorTickMark val="out"/>
        <c:minorTickMark val="none"/>
        <c:tickLblPos val="nextTo"/>
        <c:crossAx val="187775120"/>
        <c:crosses val="autoZero"/>
        <c:crossBetween val="between"/>
        <c:majorUnit val="2000"/>
      </c:valAx>
      <c:spPr>
        <a:solidFill>
          <a:schemeClr val="accent1">
            <a:lumMod val="20000"/>
            <a:lumOff val="80000"/>
          </a:schemeClr>
        </a:solidFill>
        <a:ln>
          <a:solidFill>
            <a:schemeClr val="tx1">
              <a:lumMod val="95000"/>
              <a:lumOff val="5000"/>
            </a:schemeClr>
          </a:solidFill>
        </a:ln>
      </c:spPr>
    </c:plotArea>
    <c:plotVisOnly val="1"/>
    <c:dispBlanksAs val="gap"/>
    <c:showDLblsOverMax val="0"/>
  </c:chart>
  <c:spPr>
    <a:solidFill>
      <a:schemeClr val="accent5">
        <a:lumMod val="60000"/>
        <a:lumOff val="40000"/>
      </a:schemeClr>
    </a:solidFill>
    <a:ln>
      <a:solidFill>
        <a:schemeClr val="tx1">
          <a:lumMod val="95000"/>
          <a:lumOff val="5000"/>
        </a:schemeClr>
      </a:solidFill>
    </a:ln>
  </c:spPr>
  <c:txPr>
    <a:bodyPr/>
    <a:lstStyle/>
    <a:p>
      <a:pPr>
        <a:defRPr sz="1100" b="1" baseline="0">
          <a:latin typeface="Zar-s" pitchFamily="2" charset="0"/>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cs typeface="B Titr" pitchFamily="2" charset="-78"/>
              </a:defRPr>
            </a:pPr>
            <a:r>
              <a:rPr lang="fa-IR">
                <a:cs typeface="B Titr" pitchFamily="2" charset="-78"/>
              </a:rPr>
              <a:t>سناريوي 1- مازاد درآمد فروش بنزين</a:t>
            </a:r>
            <a:endParaRPr lang="en-US">
              <a:cs typeface="B Titr" pitchFamily="2" charset="-78"/>
            </a:endParaRPr>
          </a:p>
        </c:rich>
      </c:tx>
      <c:overlay val="1"/>
    </c:title>
    <c:autoTitleDeleted val="0"/>
    <c:plotArea>
      <c:layout>
        <c:manualLayout>
          <c:layoutTarget val="inner"/>
          <c:xMode val="edge"/>
          <c:yMode val="edge"/>
          <c:x val="0.13084916988015793"/>
          <c:y val="9.3833293565577028E-2"/>
          <c:w val="0.85302179786178001"/>
          <c:h val="0.82678119780481985"/>
        </c:manualLayout>
      </c:layout>
      <c:lineChart>
        <c:grouping val="standard"/>
        <c:varyColors val="0"/>
        <c:ser>
          <c:idx val="0"/>
          <c:order val="0"/>
          <c:tx>
            <c:strRef>
              <c:f>Sheet1!$F$3</c:f>
              <c:strCache>
                <c:ptCount val="1"/>
                <c:pt idx="0">
                  <c:v>0</c:v>
                </c:pt>
              </c:strCache>
            </c:strRef>
          </c:tx>
          <c:spPr>
            <a:ln w="57150"/>
          </c:spPr>
          <c:marker>
            <c:spPr>
              <a:ln w="57150"/>
            </c:spPr>
          </c:marker>
          <c:dLbls>
            <c:numFmt formatCode="0" sourceLinked="0"/>
            <c:spPr>
              <a:noFill/>
              <a:ln>
                <a:noFill/>
              </a:ln>
              <a:effectLst/>
            </c:spPr>
            <c:txPr>
              <a:bodyPr/>
              <a:lstStyle/>
              <a:p>
                <a:pPr>
                  <a:defRPr sz="16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Sheet1!$A$3:$A$13</c:f>
              <c:numCache>
                <c:formatCode>General</c:formatCode>
                <c:ptCount val="11"/>
                <c:pt idx="0">
                  <c:v>1396</c:v>
                </c:pt>
                <c:pt idx="1">
                  <c:v>1397</c:v>
                </c:pt>
                <c:pt idx="2">
                  <c:v>1398</c:v>
                </c:pt>
                <c:pt idx="3">
                  <c:v>1399</c:v>
                </c:pt>
                <c:pt idx="4">
                  <c:v>1400</c:v>
                </c:pt>
                <c:pt idx="5">
                  <c:v>1401</c:v>
                </c:pt>
                <c:pt idx="6">
                  <c:v>1402</c:v>
                </c:pt>
                <c:pt idx="7">
                  <c:v>1403</c:v>
                </c:pt>
                <c:pt idx="8">
                  <c:v>1404</c:v>
                </c:pt>
                <c:pt idx="9">
                  <c:v>1405</c:v>
                </c:pt>
                <c:pt idx="10">
                  <c:v>1406</c:v>
                </c:pt>
              </c:numCache>
            </c:numRef>
          </c:cat>
          <c:val>
            <c:numRef>
              <c:f>Sheet1!$F$3:$F$13</c:f>
              <c:numCache>
                <c:formatCode>General</c:formatCode>
                <c:ptCount val="11"/>
                <c:pt idx="0">
                  <c:v>0</c:v>
                </c:pt>
                <c:pt idx="1">
                  <c:v>2345185181818.1816</c:v>
                </c:pt>
                <c:pt idx="2">
                  <c:v>4477171710743.8057</c:v>
                </c:pt>
                <c:pt idx="3">
                  <c:v>6415341282494.3721</c:v>
                </c:pt>
                <c:pt idx="4">
                  <c:v>8177313620449.4277</c:v>
                </c:pt>
                <c:pt idx="5">
                  <c:v>9779106654954.0234</c:v>
                </c:pt>
                <c:pt idx="6">
                  <c:v>11235282140867.299</c:v>
                </c:pt>
                <c:pt idx="7">
                  <c:v>12559078037152.092</c:v>
                </c:pt>
                <c:pt idx="8">
                  <c:v>13762528851956.447</c:v>
                </c:pt>
                <c:pt idx="9">
                  <c:v>14856575047233.135</c:v>
                </c:pt>
                <c:pt idx="10">
                  <c:v>15851162497484.672</c:v>
                </c:pt>
              </c:numCache>
            </c:numRef>
          </c:val>
          <c:smooth val="0"/>
          <c:extLst xmlns:c16r2="http://schemas.microsoft.com/office/drawing/2015/06/chart">
            <c:ext xmlns:c16="http://schemas.microsoft.com/office/drawing/2014/chart" uri="{C3380CC4-5D6E-409C-BE32-E72D297353CC}">
              <c16:uniqueId val="{00000000-29C8-4678-B1F7-BDCE57F701C0}"/>
            </c:ext>
          </c:extLst>
        </c:ser>
        <c:dLbls>
          <c:showLegendKey val="0"/>
          <c:showVal val="1"/>
          <c:showCatName val="0"/>
          <c:showSerName val="0"/>
          <c:showPercent val="0"/>
          <c:showBubbleSize val="0"/>
        </c:dLbls>
        <c:marker val="1"/>
        <c:smooth val="0"/>
        <c:axId val="188222464"/>
        <c:axId val="188223584"/>
      </c:lineChart>
      <c:catAx>
        <c:axId val="188222464"/>
        <c:scaling>
          <c:orientation val="minMax"/>
        </c:scaling>
        <c:delete val="0"/>
        <c:axPos val="b"/>
        <c:numFmt formatCode="General" sourceLinked="1"/>
        <c:majorTickMark val="out"/>
        <c:minorTickMark val="none"/>
        <c:tickLblPos val="nextTo"/>
        <c:txPr>
          <a:bodyPr/>
          <a:lstStyle/>
          <a:p>
            <a:pPr>
              <a:defRPr sz="1200" b="1"/>
            </a:pPr>
            <a:endParaRPr lang="en-US"/>
          </a:p>
        </c:txPr>
        <c:crossAx val="188223584"/>
        <c:crosses val="autoZero"/>
        <c:auto val="1"/>
        <c:lblAlgn val="ctr"/>
        <c:lblOffset val="100"/>
        <c:noMultiLvlLbl val="0"/>
      </c:catAx>
      <c:valAx>
        <c:axId val="188223584"/>
        <c:scaling>
          <c:orientation val="minMax"/>
        </c:scaling>
        <c:delete val="0"/>
        <c:axPos val="l"/>
        <c:numFmt formatCode="General" sourceLinked="1"/>
        <c:majorTickMark val="out"/>
        <c:minorTickMark val="none"/>
        <c:tickLblPos val="nextTo"/>
        <c:txPr>
          <a:bodyPr/>
          <a:lstStyle/>
          <a:p>
            <a:pPr>
              <a:defRPr sz="1400" b="1"/>
            </a:pPr>
            <a:endParaRPr lang="en-US"/>
          </a:p>
        </c:txPr>
        <c:crossAx val="188222464"/>
        <c:crosses val="autoZero"/>
        <c:crossBetween val="between"/>
        <c:dispUnits>
          <c:builtInUnit val="billions"/>
          <c:dispUnitsLbl>
            <c:tx>
              <c:rich>
                <a:bodyPr/>
                <a:lstStyle/>
                <a:p>
                  <a:pPr>
                    <a:defRPr sz="1800">
                      <a:cs typeface="B Titr" pitchFamily="2" charset="-78"/>
                    </a:defRPr>
                  </a:pPr>
                  <a:r>
                    <a:rPr lang="fa-IR" sz="1800">
                      <a:cs typeface="B Titr" pitchFamily="2" charset="-78"/>
                    </a:rPr>
                    <a:t>ميليارد</a:t>
                  </a:r>
                  <a:r>
                    <a:rPr lang="fa-IR" sz="1800" baseline="0">
                      <a:cs typeface="B Titr" pitchFamily="2" charset="-78"/>
                    </a:rPr>
                    <a:t> تومان</a:t>
                  </a:r>
                  <a:endParaRPr lang="en-US" sz="1800">
                    <a:cs typeface="B Titr" pitchFamily="2" charset="-78"/>
                  </a:endParaRPr>
                </a:p>
              </c:rich>
            </c:tx>
          </c:dispUnitsLbl>
        </c:dispUnits>
      </c:valAx>
      <c:spPr>
        <a:solidFill>
          <a:schemeClr val="accent3">
            <a:lumMod val="20000"/>
            <a:lumOff val="80000"/>
          </a:schemeClr>
        </a:solidFill>
        <a:ln w="25400" cap="flat" cmpd="sng" algn="ctr">
          <a:solidFill>
            <a:schemeClr val="dk1"/>
          </a:solidFill>
          <a:prstDash val="solid"/>
        </a:ln>
        <a:effectLst/>
      </c:spPr>
    </c:plotArea>
    <c:plotVisOnly val="1"/>
    <c:dispBlanksAs val="gap"/>
    <c:showDLblsOverMax val="0"/>
  </c:chart>
  <c:spPr>
    <a:ln>
      <a:solidFill>
        <a:schemeClr val="tx1"/>
      </a:solidFill>
    </a:ln>
  </c:spPr>
  <c:txPr>
    <a:bodyPr/>
    <a:lstStyle/>
    <a:p>
      <a:pPr>
        <a:defRPr baseline="0">
          <a:latin typeface="Zar-s" pitchFamily="2" charset="0"/>
        </a:defRPr>
      </a:pPr>
      <a:endParaRPr lang="en-US"/>
    </a:p>
  </c:txPr>
  <c:externalData r:id="rId1">
    <c:autoUpdate val="0"/>
  </c:externalData>
</c:chartSpace>
</file>

<file path=ppt/drawing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0.90145</cdr:x>
      <cdr:y>0.35632</cdr:y>
    </cdr:from>
    <cdr:to>
      <cdr:x>0.99218</cdr:x>
      <cdr:y>0.41246</cdr:y>
    </cdr:to>
    <cdr:sp macro="" textlink="">
      <cdr:nvSpPr>
        <cdr:cNvPr id="6" name="TextBox 1"/>
        <cdr:cNvSpPr txBox="1"/>
      </cdr:nvSpPr>
      <cdr:spPr>
        <a:xfrm xmlns:a="http://schemas.openxmlformats.org/drawingml/2006/main">
          <a:off x="8001024" y="2214578"/>
          <a:ext cx="805291" cy="348915"/>
        </a:xfrm>
        <a:prstGeom xmlns:a="http://schemas.openxmlformats.org/drawingml/2006/main" prst="rect">
          <a:avLst/>
        </a:prstGeom>
        <a:ln xmlns:a="http://schemas.openxmlformats.org/drawingml/2006/main">
          <a:solidFill>
            <a:sysClr val="windowText" lastClr="000000"/>
          </a:solidFill>
        </a:ln>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1"/>
          <a:r>
            <a:rPr lang="fa-IR" sz="1600" dirty="0" smtClean="0">
              <a:cs typeface="Titr" pitchFamily="2" charset="-78"/>
            </a:rPr>
            <a:t>19000</a:t>
          </a:r>
          <a:endParaRPr lang="en-US" sz="1600" dirty="0">
            <a:cs typeface="Titr" pitchFamily="2" charset="-7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0.07812</cdr:x>
      <cdr:y>0.59303</cdr:y>
    </cdr:from>
    <cdr:to>
      <cdr:x>0.11231</cdr:x>
      <cdr:y>0.77603</cdr:y>
    </cdr:to>
    <cdr:sp macro="" textlink="">
      <cdr:nvSpPr>
        <cdr:cNvPr id="2" name="Rectangle 1"/>
        <cdr:cNvSpPr/>
      </cdr:nvSpPr>
      <cdr:spPr>
        <a:xfrm xmlns:a="http://schemas.openxmlformats.org/drawingml/2006/main" rot="16200000">
          <a:off x="308521" y="4049165"/>
          <a:ext cx="1124287" cy="312633"/>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horz" lIns="0" tIns="0" rIns="0" bIns="0" anchor="ctr" anchorCtr="1"/>
        <a:lstStyle xmlns:a="http://schemas.openxmlformats.org/drawingml/2006/main"/>
        <a:p xmlns:a="http://schemas.openxmlformats.org/drawingml/2006/main">
          <a:r>
            <a:rPr lang="fa-IR" sz="1200">
              <a:cs typeface="B Titr" panose="00000700000000000000" pitchFamily="2" charset="-78"/>
            </a:rPr>
            <a:t>5960000</a:t>
          </a:r>
          <a:endParaRPr lang="en-US" sz="1600">
            <a:cs typeface="B Titr" panose="00000700000000000000" pitchFamily="2" charset="-78"/>
          </a:endParaRPr>
        </a:p>
      </cdr:txBody>
    </cdr:sp>
  </cdr:relSizeAnchor>
  <cdr:relSizeAnchor xmlns:cdr="http://schemas.openxmlformats.org/drawingml/2006/chartDrawing">
    <cdr:from>
      <cdr:x>0.57098</cdr:x>
      <cdr:y>0.25394</cdr:y>
    </cdr:from>
    <cdr:to>
      <cdr:x>0.60872</cdr:x>
      <cdr:y>0.42307</cdr:y>
    </cdr:to>
    <cdr:sp macro="" textlink="">
      <cdr:nvSpPr>
        <cdr:cNvPr id="3" name="Rectangle 2"/>
        <cdr:cNvSpPr/>
      </cdr:nvSpPr>
      <cdr:spPr>
        <a:xfrm xmlns:a="http://schemas.openxmlformats.org/drawingml/2006/main" rot="16200000">
          <a:off x="3308805" y="1342869"/>
          <a:ext cx="729654" cy="235023"/>
        </a:xfrm>
        <a:prstGeom xmlns:a="http://schemas.openxmlformats.org/drawingml/2006/main" prst="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lIns="0" tIns="0" rIns="0" bIns="0" anchor="ctr" anchorCtr="1"/>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fa-IR" sz="1600">
              <a:cs typeface="B Titr" panose="00000700000000000000" pitchFamily="2" charset="-78"/>
            </a:rPr>
            <a:t>31000000</a:t>
          </a:r>
          <a:endParaRPr lang="en-US" sz="1600">
            <a:cs typeface="B Titr" panose="00000700000000000000" pitchFamily="2" charset="-78"/>
          </a:endParaRPr>
        </a:p>
      </cdr:txBody>
    </cdr:sp>
  </cdr:relSizeAnchor>
  <cdr:relSizeAnchor xmlns:cdr="http://schemas.openxmlformats.org/drawingml/2006/chartDrawing">
    <cdr:from>
      <cdr:x>0.84761</cdr:x>
      <cdr:y>0.07276</cdr:y>
    </cdr:from>
    <cdr:to>
      <cdr:x>0.98048</cdr:x>
      <cdr:y>0.12597</cdr:y>
    </cdr:to>
    <cdr:sp macro="" textlink="">
      <cdr:nvSpPr>
        <cdr:cNvPr id="4" name="Rectangle 3"/>
        <cdr:cNvSpPr/>
      </cdr:nvSpPr>
      <cdr:spPr>
        <a:xfrm xmlns:a="http://schemas.openxmlformats.org/drawingml/2006/main">
          <a:off x="5037826" y="313899"/>
          <a:ext cx="789755" cy="229565"/>
        </a:xfrm>
        <a:prstGeom xmlns:a="http://schemas.openxmlformats.org/drawingml/2006/main" prst="rect">
          <a:avLst/>
        </a:prstGeom>
        <a:solidFill xmlns:a="http://schemas.openxmlformats.org/drawingml/2006/main">
          <a:srgbClr val="4F81BD"/>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lIns="0" tIns="0" rIns="0" bIns="0" anchor="ctr" anchorCtr="1"/>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fa-IR" sz="1400">
              <a:cs typeface="B Titr" panose="00000700000000000000" pitchFamily="2" charset="-78"/>
            </a:rPr>
            <a:t>53200000</a:t>
          </a:r>
          <a:endParaRPr lang="en-US" sz="1400">
            <a:cs typeface="B Titr" panose="00000700000000000000" pitchFamily="2" charset="-7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0.90145</cdr:x>
      <cdr:y>0.35632</cdr:y>
    </cdr:from>
    <cdr:to>
      <cdr:x>0.99218</cdr:x>
      <cdr:y>0.41246</cdr:y>
    </cdr:to>
    <cdr:sp macro="" textlink="">
      <cdr:nvSpPr>
        <cdr:cNvPr id="6" name="TextBox 1"/>
        <cdr:cNvSpPr txBox="1"/>
      </cdr:nvSpPr>
      <cdr:spPr>
        <a:xfrm xmlns:a="http://schemas.openxmlformats.org/drawingml/2006/main">
          <a:off x="8001024" y="2214578"/>
          <a:ext cx="805291" cy="348915"/>
        </a:xfrm>
        <a:prstGeom xmlns:a="http://schemas.openxmlformats.org/drawingml/2006/main" prst="rect">
          <a:avLst/>
        </a:prstGeom>
        <a:ln xmlns:a="http://schemas.openxmlformats.org/drawingml/2006/main">
          <a:solidFill>
            <a:sysClr val="windowText" lastClr="000000"/>
          </a:solidFill>
        </a:ln>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1"/>
          <a:r>
            <a:rPr lang="fa-IR" sz="1600" dirty="0" smtClean="0">
              <a:cs typeface="Titr" pitchFamily="2" charset="-78"/>
            </a:rPr>
            <a:t>19000</a:t>
          </a:r>
          <a:endParaRPr lang="en-US" sz="1600" dirty="0">
            <a:cs typeface="Titr" pitchFamily="2" charset="-7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0.88275</cdr:x>
      <cdr:y>0.25</cdr:y>
    </cdr:from>
    <cdr:to>
      <cdr:x>0.98208</cdr:x>
      <cdr:y>0.30805</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071893" y="1554843"/>
          <a:ext cx="908247" cy="361042"/>
        </a:xfrm>
        <a:prstGeom xmlns:a="http://schemas.openxmlformats.org/drawingml/2006/main" prst="rect">
          <a:avLst/>
        </a:prstGeom>
        <a:solidFill xmlns:a="http://schemas.openxmlformats.org/drawingml/2006/main">
          <a:schemeClr val="bg2">
            <a:lumMod val="75000"/>
          </a:schemeClr>
        </a:solidFill>
      </cdr:spPr>
    </cdr:pic>
  </cdr:relSizeAnchor>
  <cdr:relSizeAnchor xmlns:cdr="http://schemas.openxmlformats.org/drawingml/2006/chartDrawing">
    <cdr:from>
      <cdr:x>0.8752</cdr:x>
      <cdr:y>0.40909</cdr:y>
    </cdr:from>
    <cdr:to>
      <cdr:x>0.97383</cdr:x>
      <cdr:y>0.46674</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8002791" y="2544282"/>
          <a:ext cx="901911" cy="358575"/>
        </a:xfrm>
        <a:prstGeom xmlns:a="http://schemas.openxmlformats.org/drawingml/2006/main" prst="rect">
          <a:avLst/>
        </a:prstGeom>
        <a:solidFill xmlns:a="http://schemas.openxmlformats.org/drawingml/2006/main">
          <a:schemeClr val="bg2">
            <a:lumMod val="75000"/>
          </a:schemeClr>
        </a:solidFill>
      </cdr:spPr>
    </cdr:pic>
  </cdr:relSizeAnchor>
  <cdr:relSizeAnchor xmlns:cdr="http://schemas.openxmlformats.org/drawingml/2006/chartDrawing">
    <cdr:from>
      <cdr:x>0.86415</cdr:x>
      <cdr:y>0.56818</cdr:y>
    </cdr:from>
    <cdr:to>
      <cdr:x>0.98208</cdr:x>
      <cdr:y>0.63711</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7901746" y="3533722"/>
          <a:ext cx="1078394" cy="428678"/>
        </a:xfrm>
        <a:prstGeom xmlns:a="http://schemas.openxmlformats.org/drawingml/2006/main" prst="rect">
          <a:avLst/>
        </a:prstGeom>
        <a:solidFill xmlns:a="http://schemas.openxmlformats.org/drawingml/2006/main">
          <a:schemeClr val="bg2">
            <a:lumMod val="75000"/>
          </a:schemeClr>
        </a:solidFill>
      </cdr:spPr>
    </cdr:pic>
  </cdr:relSizeAnchor>
  <cdr:relSizeAnchor xmlns:cdr="http://schemas.openxmlformats.org/drawingml/2006/chartDrawing">
    <cdr:from>
      <cdr:x>0.82698</cdr:x>
      <cdr:y>0.85654</cdr:y>
    </cdr:from>
    <cdr:to>
      <cdr:x>0.92535</cdr:x>
      <cdr:y>0.92273</cdr:y>
    </cdr:to>
    <cdr:pic>
      <cdr:nvPicPr>
        <cdr:cNvPr id="9" name="chart"/>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7561943" y="5327161"/>
          <a:ext cx="899438" cy="411648"/>
        </a:xfrm>
        <a:prstGeom xmlns:a="http://schemas.openxmlformats.org/drawingml/2006/main" prst="rect">
          <a:avLst/>
        </a:prstGeom>
        <a:solidFill xmlns:a="http://schemas.openxmlformats.org/drawingml/2006/main">
          <a:schemeClr val="bg2">
            <a:lumMod val="75000"/>
          </a:schemeClr>
        </a:solidFill>
      </cdr:spPr>
    </cdr:pic>
  </cdr:relSizeAnchor>
  <cdr:relSizeAnchor xmlns:cdr="http://schemas.openxmlformats.org/drawingml/2006/chartDrawing">
    <cdr:from>
      <cdr:x>0.87937</cdr:x>
      <cdr:y>0.73864</cdr:y>
    </cdr:from>
    <cdr:to>
      <cdr:x>0.97293</cdr:x>
      <cdr:y>0.80159</cdr:y>
    </cdr:to>
    <cdr:pic>
      <cdr:nvPicPr>
        <cdr:cNvPr id="10" name="chart"/>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8040914" y="4593876"/>
          <a:ext cx="855558" cy="391500"/>
        </a:xfrm>
        <a:prstGeom xmlns:a="http://schemas.openxmlformats.org/drawingml/2006/main" prst="rect">
          <a:avLst/>
        </a:prstGeom>
        <a:solidFill xmlns:a="http://schemas.openxmlformats.org/drawingml/2006/main">
          <a:schemeClr val="bg2">
            <a:lumMod val="75000"/>
          </a:schemeClr>
        </a:solidFill>
      </cdr:spPr>
    </cdr:pic>
  </cdr:relSizeAnchor>
  <cdr:relSizeAnchor xmlns:cdr="http://schemas.openxmlformats.org/drawingml/2006/chartDrawing">
    <cdr:from>
      <cdr:x>0.37937</cdr:x>
      <cdr:y>0.16817</cdr:y>
    </cdr:from>
    <cdr:to>
      <cdr:x>0.86533</cdr:x>
      <cdr:y>0.34184</cdr:y>
    </cdr:to>
    <cdr:sp macro="" textlink="">
      <cdr:nvSpPr>
        <cdr:cNvPr id="8" name="Rectangle 7"/>
        <cdr:cNvSpPr/>
      </cdr:nvSpPr>
      <cdr:spPr>
        <a:xfrm xmlns:a="http://schemas.openxmlformats.org/drawingml/2006/main">
          <a:off x="3468915" y="1045896"/>
          <a:ext cx="4443636" cy="1080119"/>
        </a:xfrm>
        <a:prstGeom xmlns:a="http://schemas.openxmlformats.org/drawingml/2006/main" prst="rect">
          <a:avLst/>
        </a:prstGeom>
        <a:solidFill xmlns:a="http://schemas.openxmlformats.org/drawingml/2006/main">
          <a:schemeClr val="accent6">
            <a:lumMod val="20000"/>
            <a:lumOff val="8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r" rtl="1">
            <a:lnSpc>
              <a:spcPct val="150000"/>
            </a:lnSpc>
          </a:pPr>
          <a:r>
            <a:rPr lang="fa-IR" sz="1400">
              <a:solidFill>
                <a:schemeClr val="tx1">
                  <a:lumMod val="95000"/>
                  <a:lumOff val="5000"/>
                </a:schemeClr>
              </a:solidFill>
              <a:cs typeface="B Titr" pitchFamily="2" charset="-78"/>
            </a:rPr>
            <a:t>افزايش كشته‌شدگان تصادفات رانندگان در صورت ادامه روند فعلي:</a:t>
          </a:r>
        </a:p>
        <a:p xmlns:a="http://schemas.openxmlformats.org/drawingml/2006/main">
          <a:pPr algn="r" rtl="1">
            <a:lnSpc>
              <a:spcPct val="150000"/>
            </a:lnSpc>
          </a:pPr>
          <a:r>
            <a:rPr lang="fa-IR" sz="1400">
              <a:solidFill>
                <a:schemeClr val="tx1">
                  <a:lumMod val="95000"/>
                  <a:lumOff val="5000"/>
                </a:schemeClr>
              </a:solidFill>
              <a:cs typeface="B Titr" pitchFamily="2" charset="-78"/>
            </a:rPr>
            <a:t>1- افزايش تعداد</a:t>
          </a:r>
          <a:r>
            <a:rPr lang="fa-IR" sz="1400" baseline="0">
              <a:solidFill>
                <a:schemeClr val="tx1">
                  <a:lumMod val="95000"/>
                  <a:lumOff val="5000"/>
                </a:schemeClr>
              </a:solidFill>
              <a:cs typeface="B Titr" pitchFamily="2" charset="-78"/>
            </a:rPr>
            <a:t> خودروها(افزايش سفرها)</a:t>
          </a:r>
        </a:p>
        <a:p xmlns:a="http://schemas.openxmlformats.org/drawingml/2006/main">
          <a:pPr algn="r" rtl="1">
            <a:lnSpc>
              <a:spcPct val="150000"/>
            </a:lnSpc>
          </a:pPr>
          <a:r>
            <a:rPr lang="fa-IR" sz="1400" baseline="0">
              <a:solidFill>
                <a:schemeClr val="tx1">
                  <a:lumMod val="95000"/>
                  <a:lumOff val="5000"/>
                </a:schemeClr>
              </a:solidFill>
              <a:cs typeface="B Titr" pitchFamily="2" charset="-78"/>
            </a:rPr>
            <a:t>2- افزايش بار جاده‌اي(بهره‌برداري از معادن جديد)</a:t>
          </a:r>
          <a:endParaRPr lang="en-US" sz="1400">
            <a:solidFill>
              <a:schemeClr val="tx1">
                <a:lumMod val="95000"/>
                <a:lumOff val="5000"/>
              </a:schemeClr>
            </a:solidFill>
            <a:cs typeface="B Titr" pitchFamily="2" charset="-78"/>
          </a:endParaRPr>
        </a:p>
      </cdr:txBody>
    </cdr:sp>
  </cdr:relSizeAnchor>
  <cdr:relSizeAnchor xmlns:cdr="http://schemas.openxmlformats.org/drawingml/2006/chartDrawing">
    <cdr:from>
      <cdr:x>0.07302</cdr:x>
      <cdr:y>0.47141</cdr:y>
    </cdr:from>
    <cdr:to>
      <cdr:x>0.4997</cdr:x>
      <cdr:y>0.85181</cdr:y>
    </cdr:to>
    <cdr:sp macro="" textlink="">
      <cdr:nvSpPr>
        <cdr:cNvPr id="11" name="Rectangle 10"/>
        <cdr:cNvSpPr/>
      </cdr:nvSpPr>
      <cdr:spPr>
        <a:xfrm xmlns:a="http://schemas.openxmlformats.org/drawingml/2006/main">
          <a:off x="667658" y="2931885"/>
          <a:ext cx="3901578" cy="2365829"/>
        </a:xfrm>
        <a:prstGeom xmlns:a="http://schemas.openxmlformats.org/drawingml/2006/main" prst="rect">
          <a:avLst/>
        </a:prstGeom>
        <a:solidFill xmlns:a="http://schemas.openxmlformats.org/drawingml/2006/main">
          <a:srgbClr val="70AD47">
            <a:lumMod val="20000"/>
            <a:lumOff val="80000"/>
          </a:srgbClr>
        </a:solidFill>
        <a:ln xmlns:a="http://schemas.openxmlformats.org/drawingml/2006/main" w="12700" cap="flat" cmpd="sng" algn="ctr">
          <a:solidFill>
            <a:srgbClr val="5B9BD5">
              <a:shade val="50000"/>
            </a:srgbClr>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r" rtl="1">
            <a:lnSpc>
              <a:spcPct val="200000"/>
            </a:lnSpc>
            <a:buFontTx/>
            <a:buChar char="-"/>
          </a:pPr>
          <a:r>
            <a:rPr lang="fa-IR" sz="1200" dirty="0" smtClean="0">
              <a:solidFill>
                <a:sysClr val="windowText" lastClr="000000">
                  <a:lumMod val="95000"/>
                  <a:lumOff val="5000"/>
                </a:sysClr>
              </a:solidFill>
              <a:cs typeface="B Titr" pitchFamily="2" charset="-78"/>
            </a:rPr>
            <a:t>روند ثابت- افزايشي</a:t>
          </a:r>
        </a:p>
        <a:p xmlns:a="http://schemas.openxmlformats.org/drawingml/2006/main">
          <a:pPr algn="r" rtl="1">
            <a:lnSpc>
              <a:spcPct val="200000"/>
            </a:lnSpc>
            <a:buFontTx/>
            <a:buChar char="-"/>
          </a:pPr>
          <a:r>
            <a:rPr lang="fa-IR" sz="1200" dirty="0" smtClean="0">
              <a:solidFill>
                <a:sysClr val="windowText" lastClr="000000">
                  <a:lumMod val="95000"/>
                  <a:lumOff val="5000"/>
                </a:sysClr>
              </a:solidFill>
              <a:cs typeface="B Titr" pitchFamily="2" charset="-78"/>
            </a:rPr>
            <a:t>سناريوي اول- ايمن‌سازي جاده‌اي</a:t>
          </a:r>
        </a:p>
        <a:p xmlns:a="http://schemas.openxmlformats.org/drawingml/2006/main">
          <a:pPr algn="r" rtl="1">
            <a:lnSpc>
              <a:spcPct val="200000"/>
            </a:lnSpc>
            <a:buFontTx/>
            <a:buChar char="-"/>
          </a:pPr>
          <a:r>
            <a:rPr lang="fa-IR" sz="1200" dirty="0" smtClean="0">
              <a:solidFill>
                <a:sysClr val="windowText" lastClr="000000">
                  <a:lumMod val="95000"/>
                  <a:lumOff val="5000"/>
                </a:sysClr>
              </a:solidFill>
              <a:cs typeface="B Titr" pitchFamily="2" charset="-78"/>
            </a:rPr>
            <a:t>سناريوي دوم- واقعي‌سازي قيمت سوخت- افزايش سهم حمل‌ونقل همگاني</a:t>
          </a:r>
        </a:p>
        <a:p xmlns:a="http://schemas.openxmlformats.org/drawingml/2006/main">
          <a:pPr algn="r" rtl="1">
            <a:lnSpc>
              <a:spcPct val="200000"/>
            </a:lnSpc>
            <a:buFontTx/>
            <a:buChar char="-"/>
          </a:pPr>
          <a:r>
            <a:rPr lang="fa-IR" sz="1200" dirty="0" smtClean="0">
              <a:solidFill>
                <a:sysClr val="windowText" lastClr="000000">
                  <a:lumMod val="95000"/>
                  <a:lumOff val="5000"/>
                </a:sysClr>
              </a:solidFill>
              <a:cs typeface="B Titr" pitchFamily="2" charset="-78"/>
            </a:rPr>
            <a:t>سناريوي سوم- اجراي سناريوي اول+ سناريوي دوم</a:t>
          </a:r>
        </a:p>
        <a:p xmlns:a="http://schemas.openxmlformats.org/drawingml/2006/main">
          <a:pPr algn="r" rtl="1">
            <a:lnSpc>
              <a:spcPct val="200000"/>
            </a:lnSpc>
            <a:buFontTx/>
            <a:buChar char="-"/>
          </a:pPr>
          <a:r>
            <a:rPr lang="fa-IR" sz="1200" dirty="0" smtClean="0">
              <a:solidFill>
                <a:sysClr val="windowText" lastClr="000000">
                  <a:lumMod val="95000"/>
                  <a:lumOff val="5000"/>
                </a:sysClr>
              </a:solidFill>
              <a:cs typeface="B Titr" pitchFamily="2" charset="-78"/>
            </a:rPr>
            <a:t>كاهش برنامه‌اي</a:t>
          </a:r>
          <a:endParaRPr lang="en-US" sz="1200" dirty="0">
            <a:solidFill>
              <a:sysClr val="windowText" lastClr="000000">
                <a:lumMod val="95000"/>
                <a:lumOff val="5000"/>
              </a:sysClr>
            </a:solidFill>
            <a:cs typeface="B Titr" pitchFamily="2" charset="-7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9C4DE3-753E-4A05-BE60-E804ADC7FD99}" type="datetimeFigureOut">
              <a:rPr lang="en-US" smtClean="0"/>
              <a:pPr/>
              <a:t>5/8/2019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DC0925-B2CA-4609-92EC-B67307DB63FE}" type="slidenum">
              <a:rPr lang="en-US" smtClean="0"/>
              <a:pPr/>
              <a:t>‹#›</a:t>
            </a:fld>
            <a:endParaRPr lang="en-US"/>
          </a:p>
        </p:txBody>
      </p:sp>
    </p:spTree>
    <p:extLst>
      <p:ext uri="{BB962C8B-B14F-4D97-AF65-F5344CB8AC3E}">
        <p14:creationId xmlns:p14="http://schemas.microsoft.com/office/powerpoint/2010/main" val="2066904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F2F9D5-BA14-458D-A802-89EC6CBA2F54}" type="datetimeFigureOut">
              <a:rPr lang="en-US" smtClean="0"/>
              <a:pPr/>
              <a:t>5/8/2019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E6A0A5-244E-46AA-B50A-1C57E28576D8}" type="slidenum">
              <a:rPr lang="en-US" smtClean="0"/>
              <a:pPr/>
              <a:t>‹#›</a:t>
            </a:fld>
            <a:endParaRPr lang="en-US"/>
          </a:p>
        </p:txBody>
      </p:sp>
    </p:spTree>
    <p:extLst>
      <p:ext uri="{BB962C8B-B14F-4D97-AF65-F5344CB8AC3E}">
        <p14:creationId xmlns:p14="http://schemas.microsoft.com/office/powerpoint/2010/main" val="314772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A80B84-0278-45C5-9C52-4150A5283B8C}" type="slidenum">
              <a:rPr lang="en-GB" smtClean="0"/>
              <a:pPr/>
              <a:t>1</a:t>
            </a:fld>
            <a:endParaRPr lang="en-GB"/>
          </a:p>
        </p:txBody>
      </p:sp>
    </p:spTree>
    <p:extLst>
      <p:ext uri="{BB962C8B-B14F-4D97-AF65-F5344CB8AC3E}">
        <p14:creationId xmlns:p14="http://schemas.microsoft.com/office/powerpoint/2010/main" val="465811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2A9832-D331-40A6-8E1B-3F6CA86E1B57}"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2718D-E22C-4154-B69D-A7B0380A1B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A9832-D331-40A6-8E1B-3F6CA86E1B57}"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2718D-E22C-4154-B69D-A7B0380A1B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A9832-D331-40A6-8E1B-3F6CA86E1B57}"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2718D-E22C-4154-B69D-A7B0380A1B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A9832-D331-40A6-8E1B-3F6CA86E1B57}"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2718D-E22C-4154-B69D-A7B0380A1B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2A9832-D331-40A6-8E1B-3F6CA86E1B57}"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2718D-E22C-4154-B69D-A7B0380A1B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2A9832-D331-40A6-8E1B-3F6CA86E1B57}"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2718D-E22C-4154-B69D-A7B0380A1B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2A9832-D331-40A6-8E1B-3F6CA86E1B57}" type="datetimeFigureOut">
              <a:rPr lang="en-US" smtClean="0"/>
              <a:pPr/>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A2718D-E22C-4154-B69D-A7B0380A1B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2A9832-D331-40A6-8E1B-3F6CA86E1B57}" type="datetimeFigureOut">
              <a:rPr lang="en-US" smtClean="0"/>
              <a:pPr/>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A2718D-E22C-4154-B69D-A7B0380A1B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A9832-D331-40A6-8E1B-3F6CA86E1B57}" type="datetimeFigureOut">
              <a:rPr lang="en-US" smtClean="0"/>
              <a:pPr/>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A2718D-E22C-4154-B69D-A7B0380A1B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A9832-D331-40A6-8E1B-3F6CA86E1B57}"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2718D-E22C-4154-B69D-A7B0380A1B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A9832-D331-40A6-8E1B-3F6CA86E1B57}"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2718D-E22C-4154-B69D-A7B0380A1B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A9832-D331-40A6-8E1B-3F6CA86E1B57}" type="datetimeFigureOut">
              <a:rPr lang="en-US" smtClean="0"/>
              <a:pPr/>
              <a:t>5/8/2019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2718D-E22C-4154-B69D-A7B0380A1B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79512" y="2455864"/>
            <a:ext cx="8964488" cy="1985504"/>
          </a:xfrm>
        </p:spPr>
        <p:txBody>
          <a:bodyPr>
            <a:normAutofit/>
          </a:bodyPr>
          <a:lstStyle/>
          <a:p>
            <a:r>
              <a:rPr lang="fa-IR" sz="5400" dirty="0" smtClean="0">
                <a:cs typeface="B Titr" pitchFamily="2" charset="-78"/>
              </a:rPr>
              <a:t>نقشه راه بهبود ایمنی راه های کشور</a:t>
            </a:r>
            <a:endParaRPr lang="en-GB" sz="5400" dirty="0">
              <a:cs typeface="B Titr" pitchFamily="2" charset="-78"/>
            </a:endParaRPr>
          </a:p>
        </p:txBody>
      </p:sp>
      <p:sp>
        <p:nvSpPr>
          <p:cNvPr id="6" name="Subtitle 5"/>
          <p:cNvSpPr>
            <a:spLocks noGrp="1"/>
          </p:cNvSpPr>
          <p:nvPr>
            <p:ph type="subTitle" idx="1"/>
          </p:nvPr>
        </p:nvSpPr>
        <p:spPr>
          <a:xfrm>
            <a:off x="1043608" y="4293096"/>
            <a:ext cx="6858000" cy="1080292"/>
          </a:xfrm>
        </p:spPr>
        <p:txBody>
          <a:bodyPr anchor="ctr">
            <a:normAutofit/>
          </a:bodyPr>
          <a:lstStyle/>
          <a:p>
            <a:r>
              <a:rPr lang="en-US" b="1" dirty="0" smtClean="0">
                <a:solidFill>
                  <a:srgbClr val="112B43"/>
                </a:solidFill>
                <a:cs typeface="B Titr" pitchFamily="2" charset="-78"/>
              </a:rPr>
              <a:t> </a:t>
            </a:r>
            <a:r>
              <a:rPr lang="fa-IR" b="1" dirty="0" smtClean="0">
                <a:solidFill>
                  <a:srgbClr val="112B43"/>
                </a:solidFill>
                <a:cs typeface="B Titr" pitchFamily="2" charset="-78"/>
              </a:rPr>
              <a:t>كارگروه ويژه تهيه نقشه راه ايمني معابر</a:t>
            </a:r>
            <a:endParaRPr lang="fa-IR" sz="2800" b="1" dirty="0" smtClean="0">
              <a:solidFill>
                <a:srgbClr val="112B43"/>
              </a:solidFill>
              <a:cs typeface="B Titr" pitchFamily="2" charset="-78"/>
            </a:endParaRPr>
          </a:p>
        </p:txBody>
      </p:sp>
      <p:pic>
        <p:nvPicPr>
          <p:cNvPr id="7" name="Picture 2" descr="وزارت راه و شهرسازی"/>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98"/>
          <a:stretch/>
        </p:blipFill>
        <p:spPr bwMode="auto">
          <a:xfrm>
            <a:off x="3875314" y="0"/>
            <a:ext cx="1028442" cy="11152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clrChange>
              <a:clrFrom>
                <a:srgbClr val="F8FCFF"/>
              </a:clrFrom>
              <a:clrTo>
                <a:srgbClr val="F8FCFF">
                  <a:alpha val="0"/>
                </a:srgbClr>
              </a:clrTo>
            </a:clrChange>
            <a:extLst>
              <a:ext uri="{28A0092B-C50C-407E-A947-70E740481C1C}">
                <a14:useLocalDpi xmlns:a14="http://schemas.microsoft.com/office/drawing/2010/main" val="0"/>
              </a:ext>
            </a:extLst>
          </a:blip>
          <a:stretch>
            <a:fillRect/>
          </a:stretch>
        </p:blipFill>
        <p:spPr>
          <a:xfrm>
            <a:off x="7686675" y="-13447"/>
            <a:ext cx="1457325" cy="2474259"/>
          </a:xfrm>
          <a:prstGeom prst="rect">
            <a:avLst/>
          </a:prstGeom>
        </p:spPr>
      </p:pic>
      <p:sp>
        <p:nvSpPr>
          <p:cNvPr id="2" name="TextBox 1"/>
          <p:cNvSpPr txBox="1"/>
          <p:nvPr/>
        </p:nvSpPr>
        <p:spPr>
          <a:xfrm>
            <a:off x="2133599" y="1237899"/>
            <a:ext cx="4615543" cy="1446550"/>
          </a:xfrm>
          <a:prstGeom prst="rect">
            <a:avLst/>
          </a:prstGeom>
          <a:noFill/>
        </p:spPr>
        <p:txBody>
          <a:bodyPr wrap="square" rtlCol="0">
            <a:spAutoFit/>
          </a:bodyPr>
          <a:lstStyle/>
          <a:p>
            <a:pPr algn="ctr" rtl="1"/>
            <a:r>
              <a:rPr lang="fa-IR" sz="4400" dirty="0" smtClean="0">
                <a:solidFill>
                  <a:srgbClr val="245F97"/>
                </a:solidFill>
                <a:latin typeface="IranNastaliq" panose="02000503000000020003" pitchFamily="2" charset="0"/>
                <a:cs typeface="IranNastaliq" panose="02000503000000020003" pitchFamily="2" charset="0"/>
              </a:rPr>
              <a:t>جمهوری اسلامی ایران </a:t>
            </a:r>
          </a:p>
          <a:p>
            <a:pPr algn="ctr" rtl="1"/>
            <a:r>
              <a:rPr lang="fa-IR" sz="4400" dirty="0" smtClean="0">
                <a:solidFill>
                  <a:srgbClr val="245F97"/>
                </a:solidFill>
                <a:latin typeface="IranNastaliq" panose="02000503000000020003" pitchFamily="2" charset="0"/>
                <a:cs typeface="IranNastaliq" panose="02000503000000020003" pitchFamily="2" charset="0"/>
              </a:rPr>
              <a:t>وزارت </a:t>
            </a:r>
            <a:r>
              <a:rPr lang="fa-IR" sz="4400" dirty="0">
                <a:solidFill>
                  <a:srgbClr val="245F97"/>
                </a:solidFill>
                <a:latin typeface="IranNastaliq" panose="02000503000000020003" pitchFamily="2" charset="0"/>
                <a:cs typeface="IranNastaliq" panose="02000503000000020003" pitchFamily="2" charset="0"/>
              </a:rPr>
              <a:t>راه و </a:t>
            </a:r>
            <a:r>
              <a:rPr lang="fa-IR" sz="4400" dirty="0" smtClean="0">
                <a:solidFill>
                  <a:srgbClr val="245F97"/>
                </a:solidFill>
                <a:latin typeface="IranNastaliq" panose="02000503000000020003" pitchFamily="2" charset="0"/>
                <a:cs typeface="IranNastaliq" panose="02000503000000020003" pitchFamily="2" charset="0"/>
              </a:rPr>
              <a:t>شهرسازی</a:t>
            </a:r>
            <a:endParaRPr lang="en-GB" sz="4400" dirty="0">
              <a:solidFill>
                <a:srgbClr val="245F97"/>
              </a:solidFill>
              <a:latin typeface="IranNastaliq" panose="02000503000000020003" pitchFamily="2" charset="0"/>
              <a:cs typeface="IranNastaliq" panose="02000503000000020003" pitchFamily="2" charset="0"/>
            </a:endParaRPr>
          </a:p>
        </p:txBody>
      </p:sp>
      <p:sp>
        <p:nvSpPr>
          <p:cNvPr id="10" name="Subtitle 5"/>
          <p:cNvSpPr txBox="1">
            <a:spLocks/>
          </p:cNvSpPr>
          <p:nvPr/>
        </p:nvSpPr>
        <p:spPr>
          <a:xfrm>
            <a:off x="1143000" y="5517232"/>
            <a:ext cx="6858000" cy="989584"/>
          </a:xfrm>
          <a:prstGeom prst="rect">
            <a:avLst/>
          </a:prstGeom>
        </p:spPr>
        <p:txBody>
          <a:bodyPr vert="horz" lIns="91440" tIns="45720" rIns="91440" bIns="45720" rtlCol="0" anchor="ctr">
            <a:normAutofit fontScale="92500" lnSpcReduction="200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B Mitra" panose="00000400000000000000" pitchFamily="2" charset="-78"/>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B Mitra" panose="00000400000000000000" pitchFamily="2" charset="-78"/>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B Mitra" panose="00000400000000000000" pitchFamily="2" charset="-78"/>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B Mitra" panose="00000400000000000000" pitchFamily="2" charset="-78"/>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B Mitra" panose="00000400000000000000" pitchFamily="2" charset="-78"/>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a-IR" sz="2000" dirty="0" smtClean="0">
                <a:solidFill>
                  <a:srgbClr val="0F273D"/>
                </a:solidFill>
                <a:cs typeface="B Titr" pitchFamily="2" charset="-78"/>
              </a:rPr>
              <a:t>مهرداد تقي زاده</a:t>
            </a:r>
          </a:p>
          <a:p>
            <a:r>
              <a:rPr lang="fa-IR" sz="2000" dirty="0" smtClean="0">
                <a:solidFill>
                  <a:srgbClr val="0F273D"/>
                </a:solidFill>
                <a:cs typeface="B Titr" pitchFamily="2" charset="-78"/>
              </a:rPr>
              <a:t>معاون حمل و نقل وزارت راه و شهرسازي</a:t>
            </a:r>
          </a:p>
          <a:p>
            <a:r>
              <a:rPr lang="fa-IR" sz="2000" dirty="0" smtClean="0">
                <a:solidFill>
                  <a:srgbClr val="0F273D"/>
                </a:solidFill>
                <a:cs typeface="B Titr" pitchFamily="2" charset="-78"/>
              </a:rPr>
              <a:t>آبان </a:t>
            </a:r>
            <a:r>
              <a:rPr lang="fa-IR" sz="2000" smtClean="0">
                <a:solidFill>
                  <a:srgbClr val="0F273D"/>
                </a:solidFill>
                <a:cs typeface="B Titr" pitchFamily="2" charset="-78"/>
              </a:rPr>
              <a:t>‌ماه  1396 و بازنگري ارديبهشت 97</a:t>
            </a:r>
            <a:endParaRPr lang="en-US" sz="2000" dirty="0" smtClean="0">
              <a:solidFill>
                <a:srgbClr val="0F273D"/>
              </a:solidFill>
              <a:cs typeface="B Titr" pitchFamily="2" charset="-78"/>
            </a:endParaRPr>
          </a:p>
        </p:txBody>
      </p:sp>
    </p:spTree>
    <p:extLst>
      <p:ext uri="{BB962C8B-B14F-4D97-AF65-F5344CB8AC3E}">
        <p14:creationId xmlns:p14="http://schemas.microsoft.com/office/powerpoint/2010/main" val="394591020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85794"/>
            <a:ext cx="9144000" cy="6072206"/>
          </a:xfrm>
        </p:spPr>
        <p:txBody>
          <a:bodyPr>
            <a:noAutofit/>
          </a:bodyPr>
          <a:lstStyle/>
          <a:p>
            <a:pPr algn="just" rtl="1">
              <a:lnSpc>
                <a:spcPct val="150000"/>
              </a:lnSpc>
            </a:pPr>
            <a:r>
              <a:rPr lang="ar-SA" sz="1800" dirty="0">
                <a:cs typeface="B Titr" pitchFamily="2" charset="-78"/>
              </a:rPr>
              <a:t>بر اساس پيش‌بين</a:t>
            </a:r>
            <a:r>
              <a:rPr lang="fa-IR" sz="1800" dirty="0">
                <a:cs typeface="B Titr" pitchFamily="2" charset="-78"/>
              </a:rPr>
              <a:t>ی</a:t>
            </a:r>
            <a:r>
              <a:rPr lang="ar-SA" sz="1800" dirty="0">
                <a:cs typeface="B Titr" pitchFamily="2" charset="-78"/>
              </a:rPr>
              <a:t>‌ها و با توجه به رشد اقتصادي و افزايش سرانه خودرو، تقاضا براي جابجايي بار و مسافر در دهه آينده رشد خواهد داشت. در این بخش نکات ذیل قابل توجه است:</a:t>
            </a:r>
            <a:endParaRPr lang="en-US" sz="1800" dirty="0">
              <a:cs typeface="B Titr" pitchFamily="2" charset="-78"/>
            </a:endParaRPr>
          </a:p>
          <a:p>
            <a:pPr lvl="0" algn="just" rtl="1">
              <a:lnSpc>
                <a:spcPct val="150000"/>
              </a:lnSpc>
              <a:buFont typeface="+mj-lt"/>
              <a:buAutoNum type="arabicPeriod"/>
            </a:pPr>
            <a:r>
              <a:rPr lang="ar-SA" sz="1800" dirty="0">
                <a:solidFill>
                  <a:schemeClr val="accent3">
                    <a:lumMod val="50000"/>
                  </a:schemeClr>
                </a:solidFill>
                <a:cs typeface="B Titr" pitchFamily="2" charset="-78"/>
              </a:rPr>
              <a:t>بر اساس آمار سامانه ترددشمار مرکز مدیریت راههای کشور، نرخ متوسط تردد در شبكه راهها در 2 سال گذشته بيش از 7 درصد رشد داشته است و اين روند همچنان در سال جاری ادامه دارد(در سال جاری و بویژه در ایام اوج سفر بیش از 10 درصد رشد داشته است). از آنجائيكه سهم حمل‌ونقل عمومي(اتوبوس) كاهش پيدا كرده است، اين افزايش تقاضا مربوط به خودروهاي شخصي مي‌باشد.</a:t>
            </a:r>
            <a:endParaRPr lang="en-US" sz="1800" dirty="0">
              <a:solidFill>
                <a:schemeClr val="accent3">
                  <a:lumMod val="50000"/>
                </a:schemeClr>
              </a:solidFill>
              <a:cs typeface="B Titr" pitchFamily="2" charset="-78"/>
            </a:endParaRPr>
          </a:p>
          <a:p>
            <a:pPr lvl="0" algn="just" rtl="1">
              <a:lnSpc>
                <a:spcPct val="150000"/>
              </a:lnSpc>
              <a:buFont typeface="+mj-lt"/>
              <a:buAutoNum type="arabicPeriod"/>
            </a:pPr>
            <a:r>
              <a:rPr lang="ar-SA" sz="1800" dirty="0">
                <a:cs typeface="B Titr" pitchFamily="2" charset="-78"/>
              </a:rPr>
              <a:t>با توجه برنامه دولت براي توسعه صنايع معدنی در دهه آينده، بيش از 210 ميليون تن انواع مواد معدني برداشت خواهد شد كه در صورت حفظ سهم فعلي بخش ريلي، نزديك به 140 ميليون تن جهت حمل‌ونقل وارد چرخه شبكه جاده‌اي مي‌شود. با اين تقاضا بيش از 10 میلیون تردد انواع کامیون در سال و بیش از 27000 متوسط روزانه تردد </a:t>
            </a:r>
            <a:r>
              <a:rPr lang="ar-SA" sz="1800" dirty="0" smtClean="0">
                <a:cs typeface="B Titr" pitchFamily="2" charset="-78"/>
              </a:rPr>
              <a:t>جاده‌اي</a:t>
            </a:r>
            <a:r>
              <a:rPr lang="fa-IR" sz="1800" dirty="0" smtClean="0">
                <a:cs typeface="B Titr" pitchFamily="2" charset="-78"/>
              </a:rPr>
              <a:t> خودرو سنگين</a:t>
            </a:r>
            <a:r>
              <a:rPr lang="ar-SA" sz="1800" dirty="0" smtClean="0">
                <a:cs typeface="B Titr" pitchFamily="2" charset="-78"/>
              </a:rPr>
              <a:t> </a:t>
            </a:r>
            <a:r>
              <a:rPr lang="ar-SA" sz="1800" dirty="0">
                <a:cs typeface="B Titr" pitchFamily="2" charset="-78"/>
              </a:rPr>
              <a:t>افزايش خواهد </a:t>
            </a:r>
            <a:r>
              <a:rPr lang="ar-SA" sz="1800" dirty="0" smtClean="0">
                <a:cs typeface="B Titr" pitchFamily="2" charset="-78"/>
              </a:rPr>
              <a:t>يافت</a:t>
            </a:r>
            <a:r>
              <a:rPr lang="fa-IR" sz="1800" dirty="0" smtClean="0">
                <a:cs typeface="B Titr" pitchFamily="2" charset="-78"/>
              </a:rPr>
              <a:t>!</a:t>
            </a:r>
            <a:r>
              <a:rPr lang="ar-SA" sz="1800" dirty="0" smtClean="0">
                <a:cs typeface="B Titr" pitchFamily="2" charset="-78"/>
              </a:rPr>
              <a:t> </a:t>
            </a:r>
            <a:r>
              <a:rPr lang="ar-SA" sz="1800" dirty="0">
                <a:cs typeface="B Titr" pitchFamily="2" charset="-78"/>
              </a:rPr>
              <a:t>از آنجاییکه این تردد در چند محور خاص محدود می شود، قطعا به دنبال خود افزايش تصادفات و كاهش شديد ايمني را در پي خواهد داشت. لذا ضرورت دارد به اين مساله در توسعه شبكه حمل‌ونقل بويژه توسعه ريلي براي جابجايي اين حجم از بار توجه گردد و آنچه در برنامه فعلي توسعه ريلي در نظر گرفته شده، اين مشكل را حل نمي‌كند.</a:t>
            </a:r>
            <a:endParaRPr lang="en-US" sz="1800" dirty="0">
              <a:cs typeface="B Titr" pitchFamily="2" charset="-78"/>
            </a:endParaRPr>
          </a:p>
          <a:p>
            <a:pPr algn="just" rtl="1">
              <a:lnSpc>
                <a:spcPct val="150000"/>
              </a:lnSpc>
            </a:pPr>
            <a:endParaRPr lang="en-US" sz="1800" dirty="0">
              <a:cs typeface="B Titr" pitchFamily="2" charset="-78"/>
            </a:endParaRPr>
          </a:p>
        </p:txBody>
      </p:sp>
      <p:sp>
        <p:nvSpPr>
          <p:cNvPr id="4" name="Title 1"/>
          <p:cNvSpPr>
            <a:spLocks noGrp="1"/>
          </p:cNvSpPr>
          <p:nvPr>
            <p:ph type="title"/>
          </p:nvPr>
        </p:nvSpPr>
        <p:spPr>
          <a:xfrm>
            <a:off x="0" y="0"/>
            <a:ext cx="9144000" cy="72408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sz="3200" dirty="0">
                <a:cs typeface="B Titr" pitchFamily="2" charset="-78"/>
              </a:rPr>
              <a:t>رشد تقاضا براي جابجايي بار و مسافر در دهه آينده</a:t>
            </a:r>
            <a:endParaRPr lang="en-US" sz="3200" dirty="0">
              <a:cs typeface="B Titr" pitchFamily="2" charset="-7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867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fa-IR" sz="3600" b="1" dirty="0" smtClean="0">
                <a:cs typeface="B Titr" pitchFamily="2" charset="-78"/>
              </a:rPr>
              <a:t>سناريوي اجراي كامل برنامه عملياتي </a:t>
            </a:r>
            <a:endParaRPr lang="en-US" sz="3600" b="1" dirty="0">
              <a:cs typeface="B Titr" pitchFamily="2" charset="-78"/>
            </a:endParaRPr>
          </a:p>
        </p:txBody>
      </p:sp>
      <p:sp>
        <p:nvSpPr>
          <p:cNvPr id="3" name="Content Placeholder 2"/>
          <p:cNvSpPr>
            <a:spLocks noGrp="1"/>
          </p:cNvSpPr>
          <p:nvPr>
            <p:ph idx="1"/>
          </p:nvPr>
        </p:nvSpPr>
        <p:spPr>
          <a:xfrm>
            <a:off x="0" y="1357298"/>
            <a:ext cx="9144000" cy="4065315"/>
          </a:xfrm>
        </p:spPr>
        <p:txBody>
          <a:bodyPr>
            <a:normAutofit/>
          </a:bodyPr>
          <a:lstStyle/>
          <a:p>
            <a:pPr algn="just" rtl="1">
              <a:lnSpc>
                <a:spcPct val="200000"/>
              </a:lnSpc>
            </a:pPr>
            <a:r>
              <a:rPr lang="fa-IR" sz="2800" b="1" dirty="0" smtClean="0">
                <a:cs typeface="B Titr" pitchFamily="2" charset="-78"/>
              </a:rPr>
              <a:t>كاهش تعداد كشته ها از 19 هزار نفر به 15 هزار نفر</a:t>
            </a:r>
          </a:p>
          <a:p>
            <a:pPr algn="just" rtl="1">
              <a:lnSpc>
                <a:spcPct val="200000"/>
              </a:lnSpc>
            </a:pPr>
            <a:r>
              <a:rPr lang="fa-IR" sz="2800" b="1" dirty="0" smtClean="0">
                <a:solidFill>
                  <a:schemeClr val="accent3">
                    <a:lumMod val="75000"/>
                  </a:schemeClr>
                </a:solidFill>
                <a:cs typeface="B Titr" pitchFamily="2" charset="-78"/>
              </a:rPr>
              <a:t>با صرف 130 هزار ميليارد تومان ظرف 10 سال (قيمت ثابت)</a:t>
            </a:r>
          </a:p>
          <a:p>
            <a:pPr algn="just" rtl="1">
              <a:lnSpc>
                <a:spcPct val="200000"/>
              </a:lnSpc>
            </a:pPr>
            <a:r>
              <a:rPr lang="fa-IR" sz="2800" b="1" dirty="0" smtClean="0">
                <a:cs typeface="B Titr" pitchFamily="2" charset="-78"/>
              </a:rPr>
              <a:t>با 70 هزار ميليارد تومان موارد اولويت دارتر به عدد 15 هزار كشته نزديك خواهيم شد.</a:t>
            </a:r>
            <a:endParaRPr lang="en-US" sz="2800" b="1" dirty="0">
              <a:cs typeface="B Titr" pitchFamily="2" charset="-78"/>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buNone/>
            </a:pPr>
            <a:r>
              <a:rPr lang="fa-IR" sz="19900" b="1" dirty="0" smtClean="0"/>
              <a:t>سناريو 1</a:t>
            </a:r>
            <a:endParaRPr lang="en-US" sz="19900" b="1" dirty="0" smtClean="0"/>
          </a:p>
          <a:p>
            <a:pPr>
              <a:buNone/>
            </a:pPr>
            <a:endParaRPr lang="en-US" sz="4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11882"/>
          </a:xfrm>
        </p:spPr>
        <p:style>
          <a:lnRef idx="2">
            <a:schemeClr val="dk1"/>
          </a:lnRef>
          <a:fillRef idx="1">
            <a:schemeClr val="lt1"/>
          </a:fillRef>
          <a:effectRef idx="0">
            <a:schemeClr val="dk1"/>
          </a:effectRef>
          <a:fontRef idx="minor">
            <a:schemeClr val="dk1"/>
          </a:fontRef>
        </p:style>
        <p:txBody>
          <a:bodyPr/>
          <a:lstStyle/>
          <a:p>
            <a:pPr>
              <a:lnSpc>
                <a:spcPct val="150000"/>
              </a:lnSpc>
            </a:pPr>
            <a:r>
              <a:rPr lang="fa-IR" b="1" dirty="0" smtClean="0">
                <a:cs typeface="B Titr" pitchFamily="2" charset="-78"/>
              </a:rPr>
              <a:t>برنامه عملیاتی ایمنی راه‌های کشور</a:t>
            </a:r>
            <a:br>
              <a:rPr lang="fa-IR" b="1" dirty="0" smtClean="0">
                <a:cs typeface="B Titr" pitchFamily="2" charset="-78"/>
              </a:rPr>
            </a:br>
            <a:r>
              <a:rPr lang="fa-IR" b="1" dirty="0" smtClean="0">
                <a:cs typeface="B Titr" pitchFamily="2" charset="-78"/>
              </a:rPr>
              <a:t>مجموعه رئوس برنامه عملیاتي</a:t>
            </a:r>
            <a:br>
              <a:rPr lang="fa-IR" b="1" dirty="0" smtClean="0">
                <a:cs typeface="B Titr" pitchFamily="2" charset="-78"/>
              </a:rPr>
            </a:br>
            <a:r>
              <a:rPr lang="en-US" b="1" dirty="0" smtClean="0">
                <a:cs typeface="B Titr" pitchFamily="2" charset="-78"/>
              </a:rPr>
              <a:t>(Action Plan)</a:t>
            </a:r>
            <a:endParaRPr lang="en-US" dirty="0">
              <a:cs typeface="B Titr"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800" b="1" dirty="0" smtClean="0"/>
              <a:t>5 ركن اصلي :</a:t>
            </a:r>
            <a:endParaRPr lang="en-US" sz="4800" b="1" dirty="0"/>
          </a:p>
        </p:txBody>
      </p:sp>
      <p:sp>
        <p:nvSpPr>
          <p:cNvPr id="3" name="Content Placeholder 2"/>
          <p:cNvSpPr>
            <a:spLocks noGrp="1"/>
          </p:cNvSpPr>
          <p:nvPr>
            <p:ph idx="1"/>
          </p:nvPr>
        </p:nvSpPr>
        <p:spPr>
          <a:xfrm>
            <a:off x="457200" y="1600200"/>
            <a:ext cx="8435280" cy="4525963"/>
          </a:xfrm>
        </p:spPr>
        <p:txBody>
          <a:bodyPr>
            <a:noAutofit/>
          </a:bodyPr>
          <a:lstStyle/>
          <a:p>
            <a:pPr marL="514350" indent="-514350" algn="r" rtl="1">
              <a:buAutoNum type="arabicPeriod"/>
            </a:pPr>
            <a:r>
              <a:rPr lang="fa-IR" sz="5400" b="1" dirty="0" smtClean="0"/>
              <a:t>مديريت سيستم ايمني راه</a:t>
            </a:r>
          </a:p>
          <a:p>
            <a:pPr marL="514350" indent="-514350" algn="r" rtl="1">
              <a:buAutoNum type="arabicPeriod" startAt="2"/>
            </a:pPr>
            <a:r>
              <a:rPr lang="fa-IR" sz="5400" b="1" dirty="0" smtClean="0"/>
              <a:t>راه هاي ايمن</a:t>
            </a:r>
          </a:p>
          <a:p>
            <a:pPr marL="514350" indent="-514350" algn="r" rtl="1">
              <a:buAutoNum type="arabicPeriod" startAt="2"/>
            </a:pPr>
            <a:r>
              <a:rPr lang="fa-IR" sz="5400" b="1" dirty="0" smtClean="0"/>
              <a:t>كاربران ايمن</a:t>
            </a:r>
          </a:p>
          <a:p>
            <a:pPr marL="514350" indent="-514350" algn="r" rtl="1">
              <a:buAutoNum type="arabicPeriod" startAt="2"/>
            </a:pPr>
            <a:r>
              <a:rPr lang="fa-IR" sz="5400" b="1" dirty="0" smtClean="0"/>
              <a:t>وسايل نقليه ايمن</a:t>
            </a:r>
          </a:p>
          <a:p>
            <a:pPr marL="514350" indent="-514350" algn="r" rtl="1">
              <a:buAutoNum type="arabicPeriod" startAt="2"/>
            </a:pPr>
            <a:r>
              <a:rPr lang="fa-IR" sz="5400" b="1" dirty="0" smtClean="0"/>
              <a:t>واكنش پس از سانحه</a:t>
            </a:r>
          </a:p>
          <a:p>
            <a:pPr marL="514350" indent="-514350" algn="r" rtl="1">
              <a:buAutoNum type="arabicPeriod" startAt="2"/>
            </a:pPr>
            <a:endParaRPr lang="fa-IR" sz="5400" b="1" dirty="0" smtClean="0"/>
          </a:p>
          <a:p>
            <a:pPr marL="514350" indent="-514350" algn="r" rtl="1">
              <a:buAutoNum type="arabicPeriod" startAt="2"/>
            </a:pPr>
            <a:endParaRPr lang="fa-IR" sz="5400"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l="24219" t="40234" r="25390" b="29492"/>
          <a:stretch>
            <a:fillRect/>
          </a:stretch>
        </p:blipFill>
        <p:spPr bwMode="auto">
          <a:xfrm>
            <a:off x="500034" y="1571612"/>
            <a:ext cx="7927314"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fa-IR" sz="3600" dirty="0" smtClean="0">
                <a:cs typeface="B Titr" pitchFamily="2" charset="-78"/>
              </a:rPr>
              <a:t>دستگاه مسؤول: کمیسیون ایمنی راه‌های کشور</a:t>
            </a:r>
            <a:endParaRPr lang="en-US" sz="3600" dirty="0">
              <a:cs typeface="B Titr" pitchFamily="2" charset="-78"/>
            </a:endParaRPr>
          </a:p>
        </p:txBody>
      </p:sp>
      <p:sp>
        <p:nvSpPr>
          <p:cNvPr id="3" name="Content Placeholder 2"/>
          <p:cNvSpPr>
            <a:spLocks noGrp="1"/>
          </p:cNvSpPr>
          <p:nvPr>
            <p:ph idx="1"/>
          </p:nvPr>
        </p:nvSpPr>
        <p:spPr>
          <a:xfrm>
            <a:off x="0" y="1000108"/>
            <a:ext cx="9144000" cy="5429288"/>
          </a:xfrm>
        </p:spPr>
        <p:txBody>
          <a:bodyPr>
            <a:normAutofit/>
          </a:bodyPr>
          <a:lstStyle/>
          <a:p>
            <a:pPr algn="r" rtl="1">
              <a:lnSpc>
                <a:spcPct val="150000"/>
              </a:lnSpc>
            </a:pPr>
            <a:r>
              <a:rPr lang="fa-IR" sz="2800" b="1" dirty="0" smtClean="0">
                <a:cs typeface="B Titr" pitchFamily="2" charset="-78"/>
              </a:rPr>
              <a:t>فعالیت 1: توسعه نقش نهاد راهبر در راستای ایفای وظایف مدیریت سازمانی</a:t>
            </a:r>
            <a:endParaRPr lang="en-US" sz="2800" dirty="0" smtClean="0">
              <a:cs typeface="B Titr" pitchFamily="2" charset="-78"/>
            </a:endParaRPr>
          </a:p>
          <a:p>
            <a:pPr lvl="1" algn="r" rtl="1">
              <a:lnSpc>
                <a:spcPct val="150000"/>
              </a:lnSpc>
            </a:pPr>
            <a:r>
              <a:rPr lang="ar-SA" sz="2000" b="1" i="1" dirty="0" smtClean="0">
                <a:solidFill>
                  <a:schemeClr val="accent3">
                    <a:lumMod val="75000"/>
                  </a:schemeClr>
                </a:solidFill>
                <a:cs typeface="B Titr" pitchFamily="2" charset="-78"/>
              </a:rPr>
              <a:t>فعالیت‌های کوتاه‌مدت (2 ساله)</a:t>
            </a:r>
            <a:endParaRPr lang="en-US" sz="2000" b="1" dirty="0" smtClean="0">
              <a:solidFill>
                <a:schemeClr val="accent3">
                  <a:lumMod val="75000"/>
                </a:schemeClr>
              </a:solidFill>
              <a:cs typeface="B Titr" pitchFamily="2" charset="-78"/>
            </a:endParaRPr>
          </a:p>
          <a:p>
            <a:pPr lvl="1" algn="r" rtl="1">
              <a:lnSpc>
                <a:spcPct val="150000"/>
              </a:lnSpc>
            </a:pPr>
            <a:r>
              <a:rPr lang="ar-SA" sz="2000" b="1" i="1" dirty="0" smtClean="0">
                <a:solidFill>
                  <a:schemeClr val="accent3">
                    <a:lumMod val="75000"/>
                  </a:schemeClr>
                </a:solidFill>
                <a:cs typeface="B Titr" pitchFamily="2" charset="-78"/>
              </a:rPr>
              <a:t>فعالیت‌های میان‌مدت (5 ساله)</a:t>
            </a:r>
            <a:endParaRPr lang="en-US" sz="2000" b="1" dirty="0" smtClean="0">
              <a:solidFill>
                <a:schemeClr val="accent3">
                  <a:lumMod val="75000"/>
                </a:schemeClr>
              </a:solidFill>
              <a:cs typeface="B Titr" pitchFamily="2" charset="-78"/>
            </a:endParaRPr>
          </a:p>
          <a:p>
            <a:pPr algn="r" rtl="1">
              <a:lnSpc>
                <a:spcPct val="150000"/>
              </a:lnSpc>
            </a:pPr>
            <a:r>
              <a:rPr lang="fa-IR" sz="2400" b="1" dirty="0" smtClean="0">
                <a:cs typeface="B Titr" pitchFamily="2" charset="-78"/>
              </a:rPr>
              <a:t>فعالیت 2: ایجاد نظام و ساختار رسیدگی دقیق به سوانح ترافیکی</a:t>
            </a:r>
          </a:p>
          <a:p>
            <a:pPr algn="r" rtl="1">
              <a:lnSpc>
                <a:spcPct val="150000"/>
              </a:lnSpc>
            </a:pPr>
            <a:r>
              <a:rPr lang="fa-IR" sz="2400" b="1" dirty="0" smtClean="0">
                <a:cs typeface="B Titr" pitchFamily="2" charset="-78"/>
              </a:rPr>
              <a:t>فعالیت 3: توسعه سیستم‌های ثبت سوانح ترافیکی و داده‌های ایمنی راه</a:t>
            </a:r>
            <a:endParaRPr lang="en-US" sz="2400" dirty="0" smtClean="0">
              <a:cs typeface="B Titr" pitchFamily="2" charset="-78"/>
            </a:endParaRPr>
          </a:p>
          <a:p>
            <a:pPr algn="r" rtl="1">
              <a:lnSpc>
                <a:spcPct val="150000"/>
              </a:lnSpc>
            </a:pPr>
            <a:r>
              <a:rPr lang="fa-IR" sz="2400" b="1" dirty="0" smtClean="0">
                <a:cs typeface="B Titr" pitchFamily="2" charset="-78"/>
              </a:rPr>
              <a:t>فعالیت 4: اجرای نظام غربال‌گری شبکه راه‌ها بر اساس داده‌های سوانح ترافیکی</a:t>
            </a:r>
            <a:endParaRPr lang="en-US" sz="2400" dirty="0" smtClean="0">
              <a:cs typeface="B Titr" pitchFamily="2" charset="-78"/>
            </a:endParaRPr>
          </a:p>
          <a:p>
            <a:pPr algn="r" rtl="1">
              <a:lnSpc>
                <a:spcPct val="150000"/>
              </a:lnSpc>
            </a:pPr>
            <a:r>
              <a:rPr lang="x-none" b="1" i="1" dirty="0" smtClean="0">
                <a:cs typeface="B Titr" pitchFamily="2" charset="-78"/>
              </a:rPr>
              <a:t>. Road Network Screening</a:t>
            </a:r>
            <a:endParaRPr lang="en-US" b="1" i="1" dirty="0" smtClean="0">
              <a:cs typeface="B Titr" pitchFamily="2" charset="-78"/>
            </a:endParaRPr>
          </a:p>
          <a:p>
            <a:pPr algn="r" rtl="1">
              <a:lnSpc>
                <a:spcPct val="150000"/>
              </a:lnSpc>
            </a:pPr>
            <a:endParaRPr lang="en-US" dirty="0">
              <a:cs typeface="B Titr"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66" name="Rectangle 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91137" name="Canvas 1"/>
          <p:cNvGrpSpPr>
            <a:grpSpLocks/>
          </p:cNvGrpSpPr>
          <p:nvPr/>
        </p:nvGrpSpPr>
        <p:grpSpPr bwMode="auto">
          <a:xfrm>
            <a:off x="285720" y="1285860"/>
            <a:ext cx="8178800" cy="3663950"/>
            <a:chOff x="0" y="0"/>
            <a:chExt cx="8178800" cy="3663950"/>
          </a:xfrm>
        </p:grpSpPr>
        <p:sp>
          <p:nvSpPr>
            <p:cNvPr id="91165" name="AutoShape 29"/>
            <p:cNvSpPr>
              <a:spLocks noChangeAspect="1" noChangeArrowheads="1"/>
            </p:cNvSpPr>
            <p:nvPr/>
          </p:nvSpPr>
          <p:spPr bwMode="auto">
            <a:xfrm>
              <a:off x="0" y="0"/>
              <a:ext cx="8178800" cy="3663950"/>
            </a:xfrm>
            <a:prstGeom prst="rect">
              <a:avLst/>
            </a:pr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 name="Rounded Rectangle 4"/>
            <p:cNvSpPr>
              <a:spLocks noChangeArrowheads="1"/>
            </p:cNvSpPr>
            <p:nvPr/>
          </p:nvSpPr>
          <p:spPr bwMode="auto">
            <a:xfrm>
              <a:off x="2820600" y="62701"/>
              <a:ext cx="2219600" cy="428606"/>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smtClean="0">
                  <a:ln>
                    <a:noFill/>
                  </a:ln>
                  <a:solidFill>
                    <a:schemeClr val="tx1"/>
                  </a:solidFill>
                  <a:effectLst/>
                  <a:latin typeface="Arial" pitchFamily="34" charset="0"/>
                  <a:ea typeface="Calibri" pitchFamily="34" charset="0"/>
                  <a:cs typeface="B Nazanin" pitchFamily="2" charset="-78"/>
                </a:rPr>
                <a:t>کمیسیون ایمنی راه‌های کشور</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ounded Rectangle 9"/>
            <p:cNvSpPr>
              <a:spLocks noChangeArrowheads="1"/>
            </p:cNvSpPr>
            <p:nvPr/>
          </p:nvSpPr>
          <p:spPr bwMode="auto">
            <a:xfrm>
              <a:off x="5992300" y="843512"/>
              <a:ext cx="1837800" cy="591608"/>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smtClean="0">
                  <a:ln>
                    <a:noFill/>
                  </a:ln>
                  <a:solidFill>
                    <a:schemeClr val="tx1"/>
                  </a:solidFill>
                  <a:effectLst/>
                  <a:latin typeface="Arial" pitchFamily="34" charset="0"/>
                  <a:ea typeface="Calibri" pitchFamily="34" charset="0"/>
                  <a:cs typeface="B Nazanin" pitchFamily="2" charset="-78"/>
                </a:rPr>
                <a:t>ستاد راهبری برنامه عملیاتی ایمنی راه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ounded Rectangle 12"/>
            <p:cNvSpPr>
              <a:spLocks noChangeArrowheads="1"/>
            </p:cNvSpPr>
            <p:nvPr/>
          </p:nvSpPr>
          <p:spPr bwMode="auto">
            <a:xfrm>
              <a:off x="4006300" y="853712"/>
              <a:ext cx="1623300" cy="591308"/>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smtClean="0">
                  <a:ln>
                    <a:noFill/>
                  </a:ln>
                  <a:solidFill>
                    <a:schemeClr val="tx1"/>
                  </a:solidFill>
                  <a:effectLst/>
                  <a:latin typeface="Arial" pitchFamily="34" charset="0"/>
                  <a:ea typeface="Calibri" pitchFamily="34" charset="0"/>
                  <a:cs typeface="B Nazanin" pitchFamily="2" charset="-78"/>
                </a:rPr>
                <a:t>واحد تحقیق و توسعه</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ounded Rectangle 13"/>
            <p:cNvSpPr>
              <a:spLocks noChangeArrowheads="1"/>
            </p:cNvSpPr>
            <p:nvPr/>
          </p:nvSpPr>
          <p:spPr bwMode="auto">
            <a:xfrm>
              <a:off x="2019400" y="843412"/>
              <a:ext cx="1525000" cy="591308"/>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smtClean="0">
                  <a:ln>
                    <a:noFill/>
                  </a:ln>
                  <a:solidFill>
                    <a:schemeClr val="tx1"/>
                  </a:solidFill>
                  <a:effectLst/>
                  <a:latin typeface="Arial" pitchFamily="34" charset="0"/>
                  <a:ea typeface="Calibri" pitchFamily="34" charset="0"/>
                  <a:cs typeface="B Nazanin" pitchFamily="2" charset="-78"/>
                </a:rPr>
                <a:t>ستاد هماهنگی و نظارت بر دستگاه‌های اجرایی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ounded Rectangle 14"/>
            <p:cNvSpPr>
              <a:spLocks noChangeArrowheads="1"/>
            </p:cNvSpPr>
            <p:nvPr/>
          </p:nvSpPr>
          <p:spPr bwMode="auto">
            <a:xfrm>
              <a:off x="76200" y="843412"/>
              <a:ext cx="1522800" cy="591308"/>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smtClean="0">
                  <a:ln>
                    <a:noFill/>
                  </a:ln>
                  <a:solidFill>
                    <a:schemeClr val="tx1"/>
                  </a:solidFill>
                  <a:effectLst/>
                  <a:latin typeface="Arial" pitchFamily="34" charset="0"/>
                  <a:ea typeface="Calibri" pitchFamily="34" charset="0"/>
                  <a:cs typeface="B Nazanin" pitchFamily="2" charset="-78"/>
                </a:rPr>
                <a:t>کمیته ترویج و توسعه مداخلات اجتماعی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Elbow Connector 16"/>
            <p:cNvSpPr>
              <a:spLocks noChangeShapeType="1"/>
            </p:cNvSpPr>
            <p:nvPr/>
          </p:nvSpPr>
          <p:spPr bwMode="auto">
            <a:xfrm rot="5400000">
              <a:off x="2207898" y="-879091"/>
              <a:ext cx="352105" cy="3092900"/>
            </a:xfrm>
            <a:prstGeom prst="bentConnector3">
              <a:avLst>
                <a:gd name="adj1" fmla="val 49819"/>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6" name="Elbow Connector 17"/>
            <p:cNvSpPr>
              <a:spLocks noChangeShapeType="1"/>
            </p:cNvSpPr>
            <p:nvPr/>
          </p:nvSpPr>
          <p:spPr bwMode="auto">
            <a:xfrm rot="5400000">
              <a:off x="3180098" y="93109"/>
              <a:ext cx="352105" cy="1148500"/>
            </a:xfrm>
            <a:prstGeom prst="bentConnector3">
              <a:avLst>
                <a:gd name="adj1" fmla="val 49819"/>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8" name="Elbow Connector 18"/>
            <p:cNvSpPr>
              <a:spLocks noChangeShapeType="1"/>
            </p:cNvSpPr>
            <p:nvPr/>
          </p:nvSpPr>
          <p:spPr bwMode="auto">
            <a:xfrm rot="5400000" flipH="1">
              <a:off x="4193498" y="228509"/>
              <a:ext cx="362005" cy="887800"/>
            </a:xfrm>
            <a:prstGeom prst="bentConnector3">
              <a:avLst>
                <a:gd name="adj1" fmla="val 50000"/>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7" name="Elbow Connector 19"/>
            <p:cNvSpPr>
              <a:spLocks noChangeShapeType="1"/>
            </p:cNvSpPr>
            <p:nvPr/>
          </p:nvSpPr>
          <p:spPr bwMode="auto">
            <a:xfrm rot="5400000" flipH="1">
              <a:off x="5244698" y="-822991"/>
              <a:ext cx="352105" cy="2980900"/>
            </a:xfrm>
            <a:prstGeom prst="bentConnector3">
              <a:avLst>
                <a:gd name="adj1" fmla="val 50000"/>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28" name="Rounded Rectangle 20"/>
            <p:cNvSpPr>
              <a:spLocks noChangeArrowheads="1"/>
            </p:cNvSpPr>
            <p:nvPr/>
          </p:nvSpPr>
          <p:spPr bwMode="auto">
            <a:xfrm>
              <a:off x="5991100" y="1567821"/>
              <a:ext cx="1838400" cy="439206"/>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smtClean="0">
                  <a:ln>
                    <a:noFill/>
                  </a:ln>
                  <a:solidFill>
                    <a:schemeClr val="tx1"/>
                  </a:solidFill>
                  <a:effectLst/>
                  <a:latin typeface="Arial" pitchFamily="34" charset="0"/>
                  <a:ea typeface="Calibri" pitchFamily="34" charset="0"/>
                  <a:cs typeface="B Nazanin" pitchFamily="2" charset="-78"/>
                </a:rPr>
                <a:t>واحد حقوقی و تنظیم مقررات</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ounded Rectangle 21"/>
            <p:cNvSpPr>
              <a:spLocks noChangeArrowheads="1"/>
            </p:cNvSpPr>
            <p:nvPr/>
          </p:nvSpPr>
          <p:spPr bwMode="auto">
            <a:xfrm>
              <a:off x="5991200" y="2129829"/>
              <a:ext cx="1838300" cy="590508"/>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smtClean="0">
                  <a:ln>
                    <a:noFill/>
                  </a:ln>
                  <a:solidFill>
                    <a:schemeClr val="tx1"/>
                  </a:solidFill>
                  <a:effectLst/>
                  <a:latin typeface="Arial" pitchFamily="34" charset="0"/>
                  <a:ea typeface="Calibri" pitchFamily="34" charset="0"/>
                  <a:cs typeface="B Nazanin" pitchFamily="2" charset="-78"/>
                </a:rPr>
                <a:t>واحد تامین اعتبار و تخصیص منابع</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ounded Rectangle 22"/>
            <p:cNvSpPr>
              <a:spLocks noChangeArrowheads="1"/>
            </p:cNvSpPr>
            <p:nvPr/>
          </p:nvSpPr>
          <p:spPr bwMode="auto">
            <a:xfrm>
              <a:off x="5993100" y="2792138"/>
              <a:ext cx="1837000" cy="438706"/>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smtClean="0">
                  <a:ln>
                    <a:noFill/>
                  </a:ln>
                  <a:solidFill>
                    <a:schemeClr val="tx1"/>
                  </a:solidFill>
                  <a:effectLst/>
                  <a:latin typeface="Arial" pitchFamily="34" charset="0"/>
                  <a:ea typeface="Calibri" pitchFamily="34" charset="0"/>
                  <a:cs typeface="B Nazanin" pitchFamily="2" charset="-78"/>
                </a:rPr>
                <a:t>واحد پایش و اثرسنجی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Elbow Connector 25"/>
            <p:cNvSpPr>
              <a:spLocks noChangeShapeType="1"/>
            </p:cNvSpPr>
            <p:nvPr/>
          </p:nvSpPr>
          <p:spPr bwMode="auto">
            <a:xfrm flipH="1">
              <a:off x="7829500" y="1139116"/>
              <a:ext cx="600" cy="648409"/>
            </a:xfrm>
            <a:prstGeom prst="bentConnector3">
              <a:avLst>
                <a:gd name="adj1" fmla="val -36000000"/>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2" name="Elbow Connector 26"/>
            <p:cNvSpPr>
              <a:spLocks noChangeShapeType="1"/>
            </p:cNvSpPr>
            <p:nvPr/>
          </p:nvSpPr>
          <p:spPr bwMode="auto">
            <a:xfrm flipH="1">
              <a:off x="7829500" y="1139116"/>
              <a:ext cx="600" cy="1285918"/>
            </a:xfrm>
            <a:prstGeom prst="bentConnector3">
              <a:avLst>
                <a:gd name="adj1" fmla="val -36000000"/>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3" name="Elbow Connector 29"/>
            <p:cNvSpPr>
              <a:spLocks noChangeShapeType="1"/>
            </p:cNvSpPr>
            <p:nvPr/>
          </p:nvSpPr>
          <p:spPr bwMode="auto">
            <a:xfrm>
              <a:off x="7830100" y="1139116"/>
              <a:ext cx="600" cy="1872726"/>
            </a:xfrm>
            <a:prstGeom prst="bentConnector3">
              <a:avLst>
                <a:gd name="adj1" fmla="val 36000000"/>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4" name="Rounded Rectangle 30"/>
            <p:cNvSpPr>
              <a:spLocks noChangeArrowheads="1"/>
            </p:cNvSpPr>
            <p:nvPr/>
          </p:nvSpPr>
          <p:spPr bwMode="auto">
            <a:xfrm>
              <a:off x="4012000" y="1577722"/>
              <a:ext cx="1617200" cy="438906"/>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smtClean="0">
                  <a:ln>
                    <a:noFill/>
                  </a:ln>
                  <a:solidFill>
                    <a:schemeClr val="tx1"/>
                  </a:solidFill>
                  <a:effectLst/>
                  <a:latin typeface="Arial" pitchFamily="34" charset="0"/>
                  <a:ea typeface="Calibri" pitchFamily="34" charset="0"/>
                  <a:cs typeface="B Nazanin" pitchFamily="2" charset="-78"/>
                </a:rPr>
                <a:t>کمیته پژوهش</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ounded Rectangle 31"/>
            <p:cNvSpPr>
              <a:spLocks noChangeArrowheads="1"/>
            </p:cNvSpPr>
            <p:nvPr/>
          </p:nvSpPr>
          <p:spPr bwMode="auto">
            <a:xfrm>
              <a:off x="4012500" y="2129929"/>
              <a:ext cx="1616800" cy="438806"/>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smtClean="0">
                  <a:ln>
                    <a:noFill/>
                  </a:ln>
                  <a:solidFill>
                    <a:schemeClr val="tx1"/>
                  </a:solidFill>
                  <a:effectLst/>
                  <a:latin typeface="Arial" pitchFamily="34" charset="0"/>
                  <a:ea typeface="Calibri" pitchFamily="34" charset="0"/>
                  <a:cs typeface="B Nazanin" pitchFamily="2" charset="-78"/>
                </a:rPr>
                <a:t>کمیته آموزش</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ounded Rectangle 32"/>
            <p:cNvSpPr>
              <a:spLocks noChangeArrowheads="1"/>
            </p:cNvSpPr>
            <p:nvPr/>
          </p:nvSpPr>
          <p:spPr bwMode="auto">
            <a:xfrm>
              <a:off x="4011300" y="2720537"/>
              <a:ext cx="1616800" cy="601108"/>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smtClean="0">
                  <a:ln>
                    <a:noFill/>
                  </a:ln>
                  <a:solidFill>
                    <a:schemeClr val="tx1"/>
                  </a:solidFill>
                  <a:effectLst/>
                  <a:latin typeface="Arial" pitchFamily="34" charset="0"/>
                  <a:ea typeface="Calibri" pitchFamily="34" charset="0"/>
                  <a:cs typeface="B Nazanin" pitchFamily="2" charset="-78"/>
                </a:rPr>
                <a:t>کمیته تحقیق و بررسی سوانح خاص</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Elbow Connector 35"/>
            <p:cNvSpPr>
              <a:spLocks noChangeShapeType="1"/>
            </p:cNvSpPr>
            <p:nvPr/>
          </p:nvSpPr>
          <p:spPr bwMode="auto">
            <a:xfrm flipH="1">
              <a:off x="5629200" y="1149316"/>
              <a:ext cx="600" cy="648309"/>
            </a:xfrm>
            <a:prstGeom prst="bentConnector3">
              <a:avLst>
                <a:gd name="adj1" fmla="val -35900000"/>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7" name="Elbow Connector 37"/>
            <p:cNvSpPr>
              <a:spLocks noChangeShapeType="1"/>
            </p:cNvSpPr>
            <p:nvPr/>
          </p:nvSpPr>
          <p:spPr bwMode="auto">
            <a:xfrm flipH="1">
              <a:off x="5627900" y="1149316"/>
              <a:ext cx="1900" cy="1872026"/>
            </a:xfrm>
            <a:prstGeom prst="bentConnector3">
              <a:avLst>
                <a:gd name="adj1" fmla="val -11966667"/>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8" name="Rounded Rectangle 38"/>
            <p:cNvSpPr>
              <a:spLocks noChangeArrowheads="1"/>
            </p:cNvSpPr>
            <p:nvPr/>
          </p:nvSpPr>
          <p:spPr bwMode="auto">
            <a:xfrm>
              <a:off x="2018700" y="1577722"/>
              <a:ext cx="1525100" cy="600808"/>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smtClean="0">
                  <a:ln>
                    <a:noFill/>
                  </a:ln>
                  <a:solidFill>
                    <a:schemeClr val="tx1"/>
                  </a:solidFill>
                  <a:effectLst/>
                  <a:latin typeface="Arial" pitchFamily="34" charset="0"/>
                  <a:ea typeface="Calibri" pitchFamily="34" charset="0"/>
                  <a:cs typeface="B Nazanin" pitchFamily="2" charset="-78"/>
                </a:rPr>
                <a:t>واحد هماهنگی بین دستگاه‌های اجرایی</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ounded Rectangle 39"/>
            <p:cNvSpPr>
              <a:spLocks noChangeArrowheads="1"/>
            </p:cNvSpPr>
            <p:nvPr/>
          </p:nvSpPr>
          <p:spPr bwMode="auto">
            <a:xfrm>
              <a:off x="2019400" y="2253731"/>
              <a:ext cx="1524800" cy="600808"/>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smtClean="0">
                  <a:ln>
                    <a:noFill/>
                  </a:ln>
                  <a:solidFill>
                    <a:schemeClr val="tx1"/>
                  </a:solidFill>
                  <a:effectLst/>
                  <a:latin typeface="Arial" pitchFamily="34" charset="0"/>
                  <a:ea typeface="Calibri" pitchFamily="34" charset="0"/>
                  <a:cs typeface="B Nazanin" pitchFamily="2" charset="-78"/>
                </a:rPr>
                <a:t>واحد هماهنگی و نظارت بر استان‌ها</a:t>
              </a: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ounded Rectangle 40"/>
            <p:cNvSpPr>
              <a:spLocks noChangeArrowheads="1"/>
            </p:cNvSpPr>
            <p:nvPr/>
          </p:nvSpPr>
          <p:spPr bwMode="auto">
            <a:xfrm>
              <a:off x="2020000" y="2930440"/>
              <a:ext cx="1524200" cy="600808"/>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100" b="1" i="0" u="none" strike="noStrike" cap="none" normalizeH="0" baseline="0" dirty="0" smtClean="0">
                  <a:ln>
                    <a:noFill/>
                  </a:ln>
                  <a:solidFill>
                    <a:schemeClr val="tx1"/>
                  </a:solidFill>
                  <a:effectLst/>
                  <a:latin typeface="Arial" pitchFamily="34" charset="0"/>
                  <a:ea typeface="Calibri" pitchFamily="34" charset="0"/>
                  <a:cs typeface="B Nazanin" pitchFamily="2" charset="-78"/>
                </a:rPr>
                <a:t>واحد مدیریت سامانه ثبت سوانح جاده‌ای</a:t>
              </a: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Elbow Connector 41"/>
            <p:cNvSpPr>
              <a:spLocks noChangeShapeType="1"/>
            </p:cNvSpPr>
            <p:nvPr/>
          </p:nvSpPr>
          <p:spPr bwMode="auto">
            <a:xfrm flipH="1">
              <a:off x="3543900" y="1139116"/>
              <a:ext cx="600" cy="739210"/>
            </a:xfrm>
            <a:prstGeom prst="bentConnector3">
              <a:avLst>
                <a:gd name="adj1" fmla="val -36000000"/>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2" name="Elbow Connector 44"/>
            <p:cNvSpPr>
              <a:spLocks noChangeShapeType="1"/>
            </p:cNvSpPr>
            <p:nvPr/>
          </p:nvSpPr>
          <p:spPr bwMode="auto">
            <a:xfrm flipH="1">
              <a:off x="3543900" y="1139116"/>
              <a:ext cx="600" cy="1414819"/>
            </a:xfrm>
            <a:prstGeom prst="bentConnector3">
              <a:avLst>
                <a:gd name="adj1" fmla="val -36000000"/>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3" name="Elbow Connector 45"/>
            <p:cNvSpPr>
              <a:spLocks noChangeShapeType="1"/>
            </p:cNvSpPr>
            <p:nvPr/>
          </p:nvSpPr>
          <p:spPr bwMode="auto">
            <a:xfrm flipH="1">
              <a:off x="3543900" y="1139116"/>
              <a:ext cx="600" cy="2091729"/>
            </a:xfrm>
            <a:prstGeom prst="bentConnector3">
              <a:avLst>
                <a:gd name="adj1" fmla="val -36000000"/>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4" name="AutoShape 80"/>
            <p:cNvSpPr>
              <a:spLocks noChangeShapeType="1"/>
            </p:cNvSpPr>
            <p:nvPr/>
          </p:nvSpPr>
          <p:spPr bwMode="auto">
            <a:xfrm flipH="1">
              <a:off x="5629200" y="1149316"/>
              <a:ext cx="600" cy="1200216"/>
            </a:xfrm>
            <a:prstGeom prst="bentConnector3">
              <a:avLst>
                <a:gd name="adj1" fmla="val -35900000"/>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schemeClr val="tx1"/>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cstate="print"/>
          <a:srcRect l="24609" t="39063" r="23242" b="31640"/>
          <a:stretch>
            <a:fillRect/>
          </a:stretch>
        </p:blipFill>
        <p:spPr bwMode="auto">
          <a:xfrm>
            <a:off x="357158" y="1928802"/>
            <a:ext cx="8477309"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435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a-IR" dirty="0" smtClean="0">
                <a:cs typeface="B Titr" pitchFamily="2" charset="-78"/>
              </a:rPr>
              <a:t>دستگاه مسؤول: وزارت راه و شهرسازی</a:t>
            </a:r>
            <a:endParaRPr lang="en-US" dirty="0">
              <a:cs typeface="B Titr" pitchFamily="2" charset="-78"/>
            </a:endParaRPr>
          </a:p>
        </p:txBody>
      </p:sp>
      <p:sp>
        <p:nvSpPr>
          <p:cNvPr id="3" name="Content Placeholder 2"/>
          <p:cNvSpPr>
            <a:spLocks noGrp="1"/>
          </p:cNvSpPr>
          <p:nvPr>
            <p:ph idx="1"/>
          </p:nvPr>
        </p:nvSpPr>
        <p:spPr>
          <a:xfrm>
            <a:off x="0" y="928670"/>
            <a:ext cx="9144000" cy="5572164"/>
          </a:xfrm>
        </p:spPr>
        <p:txBody>
          <a:bodyPr>
            <a:normAutofit/>
          </a:bodyPr>
          <a:lstStyle/>
          <a:p>
            <a:pPr algn="r" rtl="1">
              <a:lnSpc>
                <a:spcPct val="150000"/>
              </a:lnSpc>
            </a:pPr>
            <a:r>
              <a:rPr lang="fa-IR" sz="2400" b="1" dirty="0" smtClean="0">
                <a:cs typeface="B Titr" pitchFamily="2" charset="-78"/>
              </a:rPr>
              <a:t>فعالیت 1: توسعه و بهبود نظام بازدید ایمنی راه‌های موجود</a:t>
            </a:r>
            <a:endParaRPr lang="en-US" sz="2400" dirty="0" smtClean="0">
              <a:cs typeface="B Titr" pitchFamily="2" charset="-78"/>
            </a:endParaRPr>
          </a:p>
          <a:p>
            <a:pPr algn="r" rtl="1">
              <a:lnSpc>
                <a:spcPct val="150000"/>
              </a:lnSpc>
            </a:pPr>
            <a:r>
              <a:rPr lang="fa-IR" sz="2400" b="1" dirty="0" smtClean="0">
                <a:cs typeface="B Titr" pitchFamily="2" charset="-78"/>
              </a:rPr>
              <a:t>فعالیت 2: توسعه نظام درجه بندی ایمنی راه</a:t>
            </a:r>
            <a:endParaRPr lang="en-US" sz="2400" dirty="0" smtClean="0">
              <a:cs typeface="B Titr" pitchFamily="2" charset="-78"/>
            </a:endParaRPr>
          </a:p>
          <a:p>
            <a:pPr algn="r" rtl="1">
              <a:lnSpc>
                <a:spcPct val="150000"/>
              </a:lnSpc>
            </a:pPr>
            <a:r>
              <a:rPr lang="fa-IR" sz="2400" b="1" dirty="0" smtClean="0">
                <a:cs typeface="B Titr" pitchFamily="2" charset="-78"/>
              </a:rPr>
              <a:t>فعالیت 3: توسعه فرآیند اصلاح نقاط پرتصادف در شبکه راه‌های موجود</a:t>
            </a:r>
            <a:endParaRPr lang="en-US" sz="2400" dirty="0" smtClean="0">
              <a:cs typeface="B Titr" pitchFamily="2" charset="-78"/>
            </a:endParaRPr>
          </a:p>
          <a:p>
            <a:pPr algn="r" rtl="1">
              <a:lnSpc>
                <a:spcPct val="150000"/>
              </a:lnSpc>
            </a:pPr>
            <a:r>
              <a:rPr lang="fa-IR" sz="2400" b="1" dirty="0" smtClean="0">
                <a:cs typeface="B Titr" pitchFamily="2" charset="-78"/>
              </a:rPr>
              <a:t>فعالیت 4: بهبود فرآیندهای مدیریت سرعت</a:t>
            </a:r>
          </a:p>
          <a:p>
            <a:pPr algn="r" rtl="1">
              <a:lnSpc>
                <a:spcPct val="150000"/>
              </a:lnSpc>
            </a:pPr>
            <a:r>
              <a:rPr lang="fa-IR" sz="2400" b="1" dirty="0" smtClean="0">
                <a:cs typeface="B Titr" pitchFamily="2" charset="-78"/>
              </a:rPr>
              <a:t>فعالیت 5: ارتقای ایمنی حاشیه راه‌ها</a:t>
            </a:r>
            <a:endParaRPr lang="en-US" sz="2400" dirty="0" smtClean="0">
              <a:cs typeface="B Titr" pitchFamily="2" charset="-78"/>
            </a:endParaRPr>
          </a:p>
          <a:p>
            <a:pPr algn="r" rtl="1">
              <a:lnSpc>
                <a:spcPct val="150000"/>
              </a:lnSpc>
            </a:pPr>
            <a:r>
              <a:rPr lang="fa-IR" sz="2400" b="1" dirty="0" smtClean="0">
                <a:cs typeface="B Titr" pitchFamily="2" charset="-78"/>
              </a:rPr>
              <a:t>فعالیت 6: ارتقای ایمنی عابران پیاده و توسعه زیرساخت‌های مربوط به تردد ساکنان حاشیه راه‌ها</a:t>
            </a:r>
          </a:p>
          <a:p>
            <a:pPr algn="r" rtl="1">
              <a:lnSpc>
                <a:spcPct val="150000"/>
              </a:lnSpc>
            </a:pPr>
            <a:r>
              <a:rPr lang="fa-IR" sz="2400" b="1" dirty="0" smtClean="0">
                <a:cs typeface="B Titr" pitchFamily="2" charset="-78"/>
              </a:rPr>
              <a:t>فعالیت 7: توسعه نظام بازرسی ایمنی راه‌های جدید و در دست مطالعه</a:t>
            </a:r>
            <a:endParaRPr lang="en-US" sz="2400" dirty="0" smtClean="0">
              <a:cs typeface="B Titr" pitchFamily="2" charset="-78"/>
            </a:endParaRPr>
          </a:p>
          <a:p>
            <a:pPr algn="r" rtl="1">
              <a:lnSpc>
                <a:spcPct val="150000"/>
              </a:lnSpc>
            </a:pPr>
            <a:r>
              <a:rPr lang="fa-IR" sz="2400" b="1" dirty="0" smtClean="0">
                <a:cs typeface="B Titr" pitchFamily="2" charset="-78"/>
              </a:rPr>
              <a:t>فعالیت 8: ارتقای ایمنی در عملیات ساخت و نگهداری راه‌ها</a:t>
            </a:r>
            <a:endParaRPr lang="en-US" sz="2400" dirty="0" smtClean="0">
              <a:cs typeface="B Titr" pitchFamily="2" charset="-78"/>
            </a:endParaRPr>
          </a:p>
          <a:p>
            <a:pPr algn="r" rtl="1">
              <a:lnSpc>
                <a:spcPct val="150000"/>
              </a:lnSpc>
            </a:pPr>
            <a:endParaRPr lang="en-US" sz="2400" dirty="0">
              <a:cs typeface="B Titr"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1202985230"/>
              </p:ext>
            </p:extLst>
          </p:nvPr>
        </p:nvGraphicFramePr>
        <p:xfrm>
          <a:off x="105411" y="152315"/>
          <a:ext cx="8896922" cy="65575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663011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4356"/>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fa-IR" dirty="0" smtClean="0">
                <a:cs typeface="B Titr" pitchFamily="2" charset="-78"/>
              </a:rPr>
              <a:t>دستگاه مسؤول: وزارت کشور</a:t>
            </a:r>
            <a:endParaRPr lang="en-US" dirty="0">
              <a:cs typeface="B Titr" pitchFamily="2" charset="-78"/>
            </a:endParaRPr>
          </a:p>
        </p:txBody>
      </p:sp>
      <p:sp>
        <p:nvSpPr>
          <p:cNvPr id="3" name="Content Placeholder 2"/>
          <p:cNvSpPr>
            <a:spLocks noGrp="1"/>
          </p:cNvSpPr>
          <p:nvPr>
            <p:ph idx="1"/>
          </p:nvPr>
        </p:nvSpPr>
        <p:spPr>
          <a:xfrm>
            <a:off x="0" y="857232"/>
            <a:ext cx="9144000" cy="5929330"/>
          </a:xfrm>
        </p:spPr>
        <p:txBody>
          <a:bodyPr>
            <a:normAutofit fontScale="92500"/>
          </a:bodyPr>
          <a:lstStyle/>
          <a:p>
            <a:pPr algn="r" rtl="1">
              <a:lnSpc>
                <a:spcPct val="150000"/>
              </a:lnSpc>
            </a:pPr>
            <a:r>
              <a:rPr lang="fa-IR" sz="2800" b="1" dirty="0" smtClean="0">
                <a:cs typeface="B Titr" pitchFamily="2" charset="-78"/>
              </a:rPr>
              <a:t>فعالیت 1: ارتقای ایمنی عابران پیاده</a:t>
            </a:r>
          </a:p>
          <a:p>
            <a:pPr algn="r" rtl="1">
              <a:lnSpc>
                <a:spcPct val="150000"/>
              </a:lnSpc>
            </a:pPr>
            <a:r>
              <a:rPr lang="fa-IR" sz="2800" b="1" dirty="0" smtClean="0">
                <a:cs typeface="B Titr" pitchFamily="2" charset="-78"/>
              </a:rPr>
              <a:t>فعالیت 2: بهبود فرآیندهای مدیریت سرعت</a:t>
            </a:r>
          </a:p>
          <a:p>
            <a:pPr algn="r" rtl="1">
              <a:lnSpc>
                <a:spcPct val="150000"/>
              </a:lnSpc>
            </a:pPr>
            <a:r>
              <a:rPr lang="fa-IR" sz="2800" b="1" dirty="0" smtClean="0">
                <a:cs typeface="B Titr" pitchFamily="2" charset="-78"/>
              </a:rPr>
              <a:t>فعالیت 3: ارتقای ایمنی حاشیه راه‌</a:t>
            </a:r>
            <a:endParaRPr lang="en-US" sz="2800" dirty="0" smtClean="0">
              <a:cs typeface="B Titr" pitchFamily="2" charset="-78"/>
            </a:endParaRPr>
          </a:p>
          <a:p>
            <a:pPr algn="r" rtl="1">
              <a:lnSpc>
                <a:spcPct val="150000"/>
              </a:lnSpc>
            </a:pPr>
            <a:r>
              <a:rPr lang="fa-IR" sz="2800" b="1" dirty="0" smtClean="0">
                <a:cs typeface="B Titr" pitchFamily="2" charset="-78"/>
              </a:rPr>
              <a:t>فعالیت 4: بهبود فرآیند اصلاح نقاط پرتصادف در شبکه معابر درون‌شهری</a:t>
            </a:r>
            <a:endParaRPr lang="en-US" sz="2800" dirty="0" smtClean="0">
              <a:cs typeface="B Titr" pitchFamily="2" charset="-78"/>
            </a:endParaRPr>
          </a:p>
          <a:p>
            <a:pPr algn="r" rtl="1">
              <a:lnSpc>
                <a:spcPct val="150000"/>
              </a:lnSpc>
            </a:pPr>
            <a:r>
              <a:rPr lang="fa-IR" sz="2800" b="1" dirty="0" smtClean="0">
                <a:cs typeface="B Titr" pitchFamily="2" charset="-78"/>
              </a:rPr>
              <a:t>فعالیت 5: بهبود مدیریت دسترسی</a:t>
            </a:r>
            <a:endParaRPr lang="en-US" sz="2800" dirty="0" smtClean="0">
              <a:cs typeface="B Titr" pitchFamily="2" charset="-78"/>
            </a:endParaRPr>
          </a:p>
          <a:p>
            <a:pPr algn="r" rtl="1">
              <a:lnSpc>
                <a:spcPct val="150000"/>
              </a:lnSpc>
            </a:pPr>
            <a:r>
              <a:rPr lang="fa-IR" sz="2800" b="1" dirty="0" smtClean="0">
                <a:cs typeface="B Titr" pitchFamily="2" charset="-78"/>
              </a:rPr>
              <a:t>فعالیت 6: ارتقای ایمنی در عملیات ساخت و نگهداری راه‌ها</a:t>
            </a:r>
            <a:endParaRPr lang="en-US" sz="2800" dirty="0" smtClean="0">
              <a:cs typeface="B Titr" pitchFamily="2" charset="-78"/>
            </a:endParaRPr>
          </a:p>
          <a:p>
            <a:pPr algn="r" rtl="1">
              <a:lnSpc>
                <a:spcPct val="150000"/>
              </a:lnSpc>
            </a:pPr>
            <a:r>
              <a:rPr lang="fa-IR" sz="2800" b="1" dirty="0" smtClean="0">
                <a:cs typeface="B Titr" pitchFamily="2" charset="-78"/>
              </a:rPr>
              <a:t>فعالیت 7: توسعه و بهبود نظام بازدید و بازرسی ایمنی معابر درون‌شهری</a:t>
            </a:r>
            <a:endParaRPr lang="en-US" sz="2800" dirty="0" smtClean="0">
              <a:cs typeface="B Titr" pitchFamily="2" charset="-78"/>
            </a:endParaRPr>
          </a:p>
          <a:p>
            <a:pPr algn="r" rtl="1">
              <a:lnSpc>
                <a:spcPct val="150000"/>
              </a:lnSpc>
            </a:pPr>
            <a:endParaRPr lang="en-US" sz="2800" dirty="0">
              <a:cs typeface="B Titr"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cstate="print"/>
          <a:srcRect l="24609" t="42969" r="25000" b="27734"/>
          <a:stretch>
            <a:fillRect/>
          </a:stretch>
        </p:blipFill>
        <p:spPr bwMode="auto">
          <a:xfrm>
            <a:off x="214282" y="1643050"/>
            <a:ext cx="8396303" cy="2928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7166"/>
            <a:ext cx="9144000" cy="4525963"/>
          </a:xfrm>
        </p:spPr>
        <p:txBody>
          <a:bodyPr>
            <a:normAutofit/>
          </a:bodyPr>
          <a:lstStyle/>
          <a:p>
            <a:pPr algn="r" rtl="1">
              <a:lnSpc>
                <a:spcPct val="150000"/>
              </a:lnSpc>
              <a:buNone/>
            </a:pPr>
            <a:r>
              <a:rPr lang="fa-IR" sz="2400" dirty="0" smtClean="0">
                <a:cs typeface="B Titr" pitchFamily="2" charset="-78"/>
              </a:rPr>
              <a:t>تبلیغات و پویش‌های اطلاع‌رسانی؛ دستگاه مسؤول: کمیسیون ایمنی راه‌های کشور</a:t>
            </a:r>
            <a:endParaRPr lang="fa-IR" sz="2400" b="1" dirty="0" smtClean="0">
              <a:cs typeface="B Titr" pitchFamily="2" charset="-78"/>
            </a:endParaRPr>
          </a:p>
          <a:p>
            <a:pPr algn="r" rtl="1">
              <a:lnSpc>
                <a:spcPct val="150000"/>
              </a:lnSpc>
            </a:pPr>
            <a:r>
              <a:rPr lang="fa-IR" sz="2400" b="1" dirty="0" smtClean="0">
                <a:solidFill>
                  <a:schemeClr val="accent3">
                    <a:lumMod val="75000"/>
                  </a:schemeClr>
                </a:solidFill>
                <a:cs typeface="B Titr" pitchFamily="2" charset="-78"/>
              </a:rPr>
              <a:t>فعالیت 1: برنامه‌های کلان</a:t>
            </a:r>
          </a:p>
          <a:p>
            <a:pPr algn="r" rtl="1">
              <a:lnSpc>
                <a:spcPct val="150000"/>
              </a:lnSpc>
              <a:buNone/>
            </a:pPr>
            <a:endParaRPr lang="fa-IR" sz="2400" b="1" dirty="0" smtClean="0">
              <a:cs typeface="B Titr" pitchFamily="2" charset="-78"/>
            </a:endParaRPr>
          </a:p>
          <a:p>
            <a:pPr algn="r" rtl="1">
              <a:lnSpc>
                <a:spcPct val="150000"/>
              </a:lnSpc>
              <a:buNone/>
            </a:pPr>
            <a:r>
              <a:rPr lang="ar-SA" sz="2400" b="1" dirty="0" smtClean="0">
                <a:cs typeface="B Titr" pitchFamily="2" charset="-78"/>
              </a:rPr>
              <a:t>تبلیغات و پویش‌های اطلاع‌رسانی؛ دستگاه مسؤول: پلیس راهور ناجا</a:t>
            </a:r>
            <a:endParaRPr lang="en-US" sz="2400" b="1" dirty="0" smtClean="0">
              <a:cs typeface="B Titr" pitchFamily="2" charset="-78"/>
            </a:endParaRPr>
          </a:p>
          <a:p>
            <a:pPr algn="r" rtl="1">
              <a:lnSpc>
                <a:spcPct val="150000"/>
              </a:lnSpc>
            </a:pPr>
            <a:r>
              <a:rPr lang="fa-IR" sz="2400" b="1" dirty="0" smtClean="0">
                <a:solidFill>
                  <a:schemeClr val="accent3">
                    <a:lumMod val="75000"/>
                  </a:schemeClr>
                </a:solidFill>
                <a:cs typeface="B Titr" pitchFamily="2" charset="-78"/>
              </a:rPr>
              <a:t>فعالیت 1: اطلاع‌رسانی، برنامه‌های آموزشی و پويش­ها</a:t>
            </a:r>
            <a:endParaRPr lang="en-US" sz="2400" dirty="0" smtClean="0">
              <a:solidFill>
                <a:schemeClr val="accent3">
                  <a:lumMod val="75000"/>
                </a:schemeClr>
              </a:solidFill>
              <a:cs typeface="B Titr" pitchFamily="2" charset="-78"/>
            </a:endParaRPr>
          </a:p>
          <a:p>
            <a:pPr algn="r" rtl="1">
              <a:lnSpc>
                <a:spcPct val="150000"/>
              </a:lnSpc>
            </a:pPr>
            <a:endParaRPr lang="en-US" sz="2400" dirty="0" smtClean="0">
              <a:cs typeface="B Titr" pitchFamily="2" charset="-78"/>
            </a:endParaRPr>
          </a:p>
          <a:p>
            <a:pPr algn="r" rtl="1">
              <a:lnSpc>
                <a:spcPct val="150000"/>
              </a:lnSpc>
            </a:pPr>
            <a:endParaRPr lang="en-US" sz="2400" dirty="0">
              <a:cs typeface="B Titr"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7166"/>
            <a:ext cx="9144000" cy="6215106"/>
          </a:xfrm>
        </p:spPr>
        <p:txBody>
          <a:bodyPr>
            <a:normAutofit/>
          </a:bodyPr>
          <a:lstStyle/>
          <a:p>
            <a:pPr algn="r" rtl="1">
              <a:lnSpc>
                <a:spcPct val="150000"/>
              </a:lnSpc>
              <a:buNone/>
            </a:pPr>
            <a:r>
              <a:rPr lang="fa-IR" dirty="0" smtClean="0">
                <a:cs typeface="B Titr" pitchFamily="2" charset="-78"/>
              </a:rPr>
              <a:t>آموزش‌های همگانی؛ دستگاه مسؤول: وزارت آموزش‌وپرورش</a:t>
            </a:r>
          </a:p>
          <a:p>
            <a:pPr algn="r" rtl="1">
              <a:lnSpc>
                <a:spcPct val="150000"/>
              </a:lnSpc>
            </a:pPr>
            <a:r>
              <a:rPr lang="fa-IR" sz="2800" b="1" dirty="0" smtClean="0">
                <a:solidFill>
                  <a:schemeClr val="accent3">
                    <a:lumMod val="75000"/>
                  </a:schemeClr>
                </a:solidFill>
                <a:cs typeface="B Titr" pitchFamily="2" charset="-78"/>
              </a:rPr>
              <a:t>فعالیت 1: برنامه‌ریزی و توسعه آموزش‌های مدرسه محور به ویژه برای آمدوشد ساکنان حاشیه راه‌ها</a:t>
            </a:r>
          </a:p>
          <a:p>
            <a:pPr algn="r" rtl="1">
              <a:lnSpc>
                <a:spcPct val="150000"/>
              </a:lnSpc>
            </a:pPr>
            <a:r>
              <a:rPr lang="fa-IR" sz="2800" b="1" dirty="0" smtClean="0">
                <a:solidFill>
                  <a:schemeClr val="accent3">
                    <a:lumMod val="75000"/>
                  </a:schemeClr>
                </a:solidFill>
                <a:cs typeface="B Titr" pitchFamily="2" charset="-78"/>
              </a:rPr>
              <a:t>فعالیت 2: ارتقای مهارت‌های دانش‌آموزان در درک و پیش‌بینی خطر</a:t>
            </a:r>
            <a:endParaRPr lang="en-US" sz="2800" dirty="0" smtClean="0">
              <a:solidFill>
                <a:schemeClr val="accent3">
                  <a:lumMod val="75000"/>
                </a:schemeClr>
              </a:solidFill>
              <a:cs typeface="B Titr" pitchFamily="2" charset="-78"/>
            </a:endParaRPr>
          </a:p>
          <a:p>
            <a:pPr algn="r" rtl="1">
              <a:lnSpc>
                <a:spcPct val="150000"/>
              </a:lnSpc>
              <a:buNone/>
            </a:pPr>
            <a:endParaRPr lang="fa-IR" dirty="0" smtClean="0">
              <a:cs typeface="B Titr" pitchFamily="2" charset="-78"/>
            </a:endParaRPr>
          </a:p>
          <a:p>
            <a:pPr algn="r" rtl="1">
              <a:lnSpc>
                <a:spcPct val="150000"/>
              </a:lnSpc>
              <a:buNone/>
            </a:pPr>
            <a:r>
              <a:rPr lang="fa-IR" dirty="0" smtClean="0">
                <a:cs typeface="B Titr" pitchFamily="2" charset="-78"/>
              </a:rPr>
              <a:t>آموزش‌های همگانی؛ دستگاه مسؤول: پلیس راهور ناجا</a:t>
            </a:r>
            <a:endParaRPr lang="en-US" dirty="0" smtClean="0">
              <a:cs typeface="B Titr" pitchFamily="2" charset="-78"/>
            </a:endParaRPr>
          </a:p>
          <a:p>
            <a:pPr algn="r" rtl="1">
              <a:lnSpc>
                <a:spcPct val="150000"/>
              </a:lnSpc>
            </a:pPr>
            <a:r>
              <a:rPr lang="fa-IR" sz="2800" b="1" dirty="0" smtClean="0">
                <a:solidFill>
                  <a:schemeClr val="accent3">
                    <a:lumMod val="75000"/>
                  </a:schemeClr>
                </a:solidFill>
                <a:cs typeface="B Titr" pitchFamily="2" charset="-78"/>
              </a:rPr>
              <a:t>فعالیت 1: توسعه آموزش‌های عمومی بهبود رفتار و اقدامات کاربران راه بعد از وقوع تصادف</a:t>
            </a:r>
          </a:p>
          <a:p>
            <a:pPr algn="r" rtl="1">
              <a:lnSpc>
                <a:spcPct val="150000"/>
              </a:lnSpc>
              <a:buNone/>
            </a:pPr>
            <a:endParaRPr lang="en-US" dirty="0" smtClean="0">
              <a:cs typeface="B Titr" pitchFamily="2" charset="-78"/>
            </a:endParaRPr>
          </a:p>
          <a:p>
            <a:pPr algn="r" rtl="1">
              <a:lnSpc>
                <a:spcPct val="150000"/>
              </a:lnSpc>
              <a:buNone/>
            </a:pPr>
            <a:endParaRPr lang="en-US" dirty="0">
              <a:cs typeface="B Titr"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7166"/>
            <a:ext cx="9144000" cy="6286544"/>
          </a:xfrm>
        </p:spPr>
        <p:txBody>
          <a:bodyPr>
            <a:normAutofit lnSpcReduction="10000"/>
          </a:bodyPr>
          <a:lstStyle/>
          <a:p>
            <a:pPr algn="r" rtl="1">
              <a:lnSpc>
                <a:spcPct val="150000"/>
              </a:lnSpc>
              <a:buNone/>
            </a:pPr>
            <a:r>
              <a:rPr lang="fa-IR" dirty="0" smtClean="0">
                <a:cs typeface="B Titr" pitchFamily="2" charset="-78"/>
              </a:rPr>
              <a:t>اعمال قانون و بازدارندگی از رفتارهای غیر ایمن؛ دستگاه مسؤول: وزارت راه و شهرسازی</a:t>
            </a:r>
          </a:p>
          <a:p>
            <a:pPr algn="r" rtl="1">
              <a:lnSpc>
                <a:spcPct val="150000"/>
              </a:lnSpc>
            </a:pPr>
            <a:r>
              <a:rPr lang="fa-IR" sz="2800" b="1" dirty="0" smtClean="0">
                <a:solidFill>
                  <a:schemeClr val="accent3">
                    <a:lumMod val="75000"/>
                  </a:schemeClr>
                </a:solidFill>
                <a:cs typeface="B Titr" pitchFamily="2" charset="-78"/>
              </a:rPr>
              <a:t>فعالیت 1: توسعه سیستم‌های نظارت و کنترل در سطح شبکه راه‌ها برای رانندگان حرفه‌ای</a:t>
            </a:r>
            <a:endParaRPr lang="en-US" sz="2800" dirty="0" smtClean="0">
              <a:solidFill>
                <a:schemeClr val="accent3">
                  <a:lumMod val="75000"/>
                </a:schemeClr>
              </a:solidFill>
              <a:cs typeface="B Titr" pitchFamily="2" charset="-78"/>
            </a:endParaRPr>
          </a:p>
          <a:p>
            <a:pPr algn="r" rtl="1">
              <a:lnSpc>
                <a:spcPct val="150000"/>
              </a:lnSpc>
              <a:buNone/>
            </a:pPr>
            <a:endParaRPr lang="fa-IR" b="1" dirty="0" smtClean="0">
              <a:cs typeface="B Titr" pitchFamily="2" charset="-78"/>
            </a:endParaRPr>
          </a:p>
          <a:p>
            <a:pPr algn="r" rtl="1">
              <a:lnSpc>
                <a:spcPct val="150000"/>
              </a:lnSpc>
              <a:buNone/>
            </a:pPr>
            <a:r>
              <a:rPr lang="ar-SA" b="1" dirty="0" smtClean="0">
                <a:cs typeface="B Titr" pitchFamily="2" charset="-78"/>
              </a:rPr>
              <a:t>اعمال قانون و بازدارندگی از رفتارهای غیر ایمن؛ دستگاه مسؤول: وزارت کشور</a:t>
            </a:r>
            <a:endParaRPr lang="en-US" b="1" dirty="0" smtClean="0">
              <a:cs typeface="B Titr" pitchFamily="2" charset="-78"/>
            </a:endParaRPr>
          </a:p>
          <a:p>
            <a:pPr algn="r" rtl="1">
              <a:lnSpc>
                <a:spcPct val="150000"/>
              </a:lnSpc>
            </a:pPr>
            <a:r>
              <a:rPr lang="fa-IR" sz="2800" b="1" dirty="0" smtClean="0">
                <a:solidFill>
                  <a:schemeClr val="accent3">
                    <a:lumMod val="75000"/>
                  </a:schemeClr>
                </a:solidFill>
                <a:cs typeface="B Titr" pitchFamily="2" charset="-78"/>
              </a:rPr>
              <a:t>فعالیت 1: توسعه سیستم‌های نظارت و کنترل در سطح شبکه معابر درون­شهری </a:t>
            </a:r>
            <a:endParaRPr lang="en-US" sz="2800" dirty="0" smtClean="0">
              <a:solidFill>
                <a:schemeClr val="accent3">
                  <a:lumMod val="75000"/>
                </a:schemeClr>
              </a:solidFill>
              <a:cs typeface="B Titr" pitchFamily="2" charset="-78"/>
            </a:endParaRPr>
          </a:p>
          <a:p>
            <a:pPr algn="r" rtl="1">
              <a:lnSpc>
                <a:spcPct val="150000"/>
              </a:lnSpc>
            </a:pPr>
            <a:endParaRPr lang="en-US" dirty="0">
              <a:cs typeface="B Titr"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7166"/>
            <a:ext cx="9144000" cy="6215106"/>
          </a:xfrm>
        </p:spPr>
        <p:txBody>
          <a:bodyPr/>
          <a:lstStyle/>
          <a:p>
            <a:pPr algn="r" rtl="1">
              <a:buNone/>
            </a:pPr>
            <a:r>
              <a:rPr lang="ar-SA" b="1" dirty="0" smtClean="0">
                <a:cs typeface="B Titr" pitchFamily="2" charset="-78"/>
              </a:rPr>
              <a:t>اعمال قانون و بازدارندگی از رفتارهای غیر ایمن؛ دستگاه مسؤول: پلیس راهور ناجا</a:t>
            </a:r>
            <a:endParaRPr lang="en-US" b="1" dirty="0" smtClean="0">
              <a:cs typeface="B Titr" pitchFamily="2" charset="-78"/>
            </a:endParaRPr>
          </a:p>
          <a:p>
            <a:pPr algn="r" rtl="1">
              <a:lnSpc>
                <a:spcPct val="150000"/>
              </a:lnSpc>
            </a:pPr>
            <a:r>
              <a:rPr lang="fa-IR" sz="2800" b="1" dirty="0" smtClean="0">
                <a:solidFill>
                  <a:schemeClr val="accent3">
                    <a:lumMod val="75000"/>
                  </a:schemeClr>
                </a:solidFill>
                <a:cs typeface="B Titr" pitchFamily="2" charset="-78"/>
              </a:rPr>
              <a:t>فعالیت 1: کنترل و نظارت هدفمند بر رفتارهای پرخطر رانندگان</a:t>
            </a:r>
            <a:endParaRPr lang="en-US" sz="2800" dirty="0" smtClean="0">
              <a:solidFill>
                <a:schemeClr val="accent3">
                  <a:lumMod val="75000"/>
                </a:schemeClr>
              </a:solidFill>
              <a:cs typeface="B Titr" pitchFamily="2" charset="-78"/>
            </a:endParaRPr>
          </a:p>
          <a:p>
            <a:pPr algn="r" rtl="1">
              <a:lnSpc>
                <a:spcPct val="150000"/>
              </a:lnSpc>
            </a:pPr>
            <a:r>
              <a:rPr lang="fa-IR" sz="2800" b="1" dirty="0" smtClean="0">
                <a:solidFill>
                  <a:schemeClr val="accent3">
                    <a:lumMod val="75000"/>
                  </a:schemeClr>
                </a:solidFill>
                <a:cs typeface="B Titr" pitchFamily="2" charset="-78"/>
              </a:rPr>
              <a:t>فعالیت 2: بهبود و توسعه راهکارهای موثر مرتبط با اعمال قانون و بازدارندگی از رفتارهای غیرایمن</a:t>
            </a:r>
            <a:endParaRPr lang="en-US" sz="2800" dirty="0" smtClean="0">
              <a:solidFill>
                <a:schemeClr val="accent3">
                  <a:lumMod val="75000"/>
                </a:schemeClr>
              </a:solidFill>
              <a:cs typeface="B Titr" pitchFamily="2" charset="-78"/>
            </a:endParaRPr>
          </a:p>
          <a:p>
            <a:pPr algn="r" rtl="1">
              <a:lnSpc>
                <a:spcPct val="150000"/>
              </a:lnSpc>
            </a:pPr>
            <a:r>
              <a:rPr lang="fa-IR" sz="2800" b="1" dirty="0" smtClean="0">
                <a:solidFill>
                  <a:schemeClr val="accent3">
                    <a:lumMod val="75000"/>
                  </a:schemeClr>
                </a:solidFill>
                <a:cs typeface="B Titr" pitchFamily="2" charset="-78"/>
              </a:rPr>
              <a:t>فعالیت 3: توسعه و بهبود روش‌های نظارت و کنترل مصرف انواع مواد مخدر و الکل در رانندگان </a:t>
            </a:r>
            <a:endParaRPr lang="en-US" sz="2800" dirty="0" smtClean="0">
              <a:solidFill>
                <a:schemeClr val="accent3">
                  <a:lumMod val="75000"/>
                </a:schemeClr>
              </a:solidFill>
              <a:cs typeface="B Titr" pitchFamily="2" charset="-78"/>
            </a:endParaRPr>
          </a:p>
          <a:p>
            <a:pPr algn="r" rtl="1"/>
            <a:endParaRPr lang="en-US" dirty="0">
              <a:cs typeface="B Titr"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11430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fa-IR" sz="2800" dirty="0" smtClean="0">
                <a:cs typeface="B Titr" pitchFamily="2" charset="-78"/>
              </a:rPr>
              <a:t>مقررات و فرایندهای مدیریت ایمنی عملکردی رانندگان عمومي؛ </a:t>
            </a:r>
            <a:br>
              <a:rPr lang="fa-IR" sz="2800" dirty="0" smtClean="0">
                <a:cs typeface="B Titr" pitchFamily="2" charset="-78"/>
              </a:rPr>
            </a:br>
            <a:r>
              <a:rPr lang="fa-IR" sz="2800" dirty="0" smtClean="0">
                <a:cs typeface="B Titr" pitchFamily="2" charset="-78"/>
              </a:rPr>
              <a:t>دستگاه مسؤول: وزارت راه و شهرسازی</a:t>
            </a:r>
            <a:endParaRPr lang="en-US" sz="2800" dirty="0">
              <a:cs typeface="B Titr" pitchFamily="2" charset="-78"/>
            </a:endParaRPr>
          </a:p>
        </p:txBody>
      </p:sp>
      <p:sp>
        <p:nvSpPr>
          <p:cNvPr id="3" name="Content Placeholder 2"/>
          <p:cNvSpPr>
            <a:spLocks noGrp="1"/>
          </p:cNvSpPr>
          <p:nvPr>
            <p:ph idx="1"/>
          </p:nvPr>
        </p:nvSpPr>
        <p:spPr>
          <a:xfrm>
            <a:off x="0" y="1571612"/>
            <a:ext cx="9144000" cy="4525963"/>
          </a:xfrm>
        </p:spPr>
        <p:txBody>
          <a:bodyPr>
            <a:normAutofit/>
          </a:bodyPr>
          <a:lstStyle/>
          <a:p>
            <a:pPr algn="r" rtl="1">
              <a:lnSpc>
                <a:spcPct val="150000"/>
              </a:lnSpc>
            </a:pPr>
            <a:r>
              <a:rPr lang="fa-IR" sz="2800" b="1" dirty="0" smtClean="0">
                <a:cs typeface="B Titr" pitchFamily="2" charset="-78"/>
              </a:rPr>
              <a:t>فعالیت 1: توسعه سیستم‌های نظارت و کنترل در خصوص عدم رعایت سرعت و ساعت کاری مجاز در سطح شبکه راه‌ها</a:t>
            </a:r>
            <a:endParaRPr lang="en-US" sz="2800" dirty="0" smtClean="0">
              <a:cs typeface="B Titr" pitchFamily="2" charset="-78"/>
            </a:endParaRPr>
          </a:p>
          <a:p>
            <a:pPr algn="r" rtl="1">
              <a:lnSpc>
                <a:spcPct val="150000"/>
              </a:lnSpc>
            </a:pPr>
            <a:r>
              <a:rPr lang="fa-IR" sz="2800" b="1" dirty="0" smtClean="0">
                <a:cs typeface="B Titr" pitchFamily="2" charset="-78"/>
              </a:rPr>
              <a:t>فعالیت 2: توسعه آموزش‌های فنی و تخصصی موردنیاز شاغلين بخش حمل­ونقل عمومي</a:t>
            </a:r>
            <a:endParaRPr lang="en-US" sz="2800" dirty="0" smtClean="0">
              <a:cs typeface="B Titr" pitchFamily="2" charset="-78"/>
            </a:endParaRPr>
          </a:p>
          <a:p>
            <a:pPr algn="r" rtl="1">
              <a:lnSpc>
                <a:spcPct val="150000"/>
              </a:lnSpc>
            </a:pPr>
            <a:r>
              <a:rPr lang="fa-IR" sz="2800" b="1" dirty="0" smtClean="0">
                <a:cs typeface="B Titr" pitchFamily="2" charset="-78"/>
              </a:rPr>
              <a:t>فعالیت 3: توسعه روش‌های نظارت و کنترل شرکت‌ها و مؤسسات حمل‌و‌نقل کالا و مسافر</a:t>
            </a:r>
            <a:endParaRPr lang="en-US" sz="2800" dirty="0" smtClean="0">
              <a:cs typeface="B Titr" pitchFamily="2" charset="-78"/>
            </a:endParaRPr>
          </a:p>
          <a:p>
            <a:pPr algn="r" rtl="1">
              <a:lnSpc>
                <a:spcPct val="150000"/>
              </a:lnSpc>
            </a:pPr>
            <a:endParaRPr lang="en-US" sz="2800" dirty="0">
              <a:cs typeface="B Titr"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00042"/>
            <a:ext cx="9144000" cy="5429288"/>
          </a:xfrm>
        </p:spPr>
        <p:txBody>
          <a:bodyPr>
            <a:normAutofit/>
          </a:bodyPr>
          <a:lstStyle/>
          <a:p>
            <a:pPr algn="r" rtl="1">
              <a:lnSpc>
                <a:spcPct val="150000"/>
              </a:lnSpc>
              <a:buNone/>
            </a:pPr>
            <a:r>
              <a:rPr lang="ar-SA" sz="2800" b="1" dirty="0" smtClean="0">
                <a:cs typeface="B Titr" pitchFamily="2" charset="-78"/>
              </a:rPr>
              <a:t>مقررات و فرآیندهای مدیریت ایمنی عملکردی رانندگان تجاری؛ دستگاه مسؤول: وزارت بهداشت، درمان و آموزش پزشکی</a:t>
            </a:r>
            <a:endParaRPr lang="en-US" sz="2800" b="1" dirty="0" smtClean="0">
              <a:cs typeface="B Titr" pitchFamily="2" charset="-78"/>
            </a:endParaRPr>
          </a:p>
          <a:p>
            <a:pPr algn="r" rtl="1">
              <a:lnSpc>
                <a:spcPct val="150000"/>
              </a:lnSpc>
            </a:pPr>
            <a:r>
              <a:rPr lang="fa-IR" sz="2800" b="1" dirty="0" smtClean="0">
                <a:solidFill>
                  <a:schemeClr val="accent3">
                    <a:lumMod val="75000"/>
                  </a:schemeClr>
                </a:solidFill>
                <a:cs typeface="B Titr" pitchFamily="2" charset="-78"/>
              </a:rPr>
              <a:t>فعالیت 1: بهبود و توسعه مدیریت سلامت رانندگان حمل بار و مسافر</a:t>
            </a:r>
            <a:endParaRPr lang="en-US" sz="2800" dirty="0" smtClean="0">
              <a:solidFill>
                <a:schemeClr val="accent3">
                  <a:lumMod val="75000"/>
                </a:schemeClr>
              </a:solidFill>
              <a:cs typeface="B Titr" pitchFamily="2" charset="-78"/>
            </a:endParaRPr>
          </a:p>
          <a:p>
            <a:pPr algn="r" rtl="1">
              <a:lnSpc>
                <a:spcPct val="150000"/>
              </a:lnSpc>
              <a:buNone/>
            </a:pPr>
            <a:r>
              <a:rPr lang="ar-SA" sz="2800" b="1" dirty="0" smtClean="0">
                <a:cs typeface="B Titr" pitchFamily="2" charset="-78"/>
              </a:rPr>
              <a:t>آموزش رانندگی، آزمون و صدور گواهینامه رانندگی؛ دستگاه مسؤول: پلیس راهور ناجا</a:t>
            </a:r>
            <a:endParaRPr lang="en-US" sz="2800" b="1" dirty="0" smtClean="0">
              <a:cs typeface="B Titr" pitchFamily="2" charset="-78"/>
            </a:endParaRPr>
          </a:p>
          <a:p>
            <a:pPr algn="r" rtl="1">
              <a:lnSpc>
                <a:spcPct val="150000"/>
              </a:lnSpc>
            </a:pPr>
            <a:r>
              <a:rPr lang="fa-IR" sz="2800" b="1" dirty="0" smtClean="0">
                <a:solidFill>
                  <a:schemeClr val="accent3">
                    <a:lumMod val="75000"/>
                  </a:schemeClr>
                </a:solidFill>
                <a:cs typeface="B Titr" pitchFamily="2" charset="-78"/>
              </a:rPr>
              <a:t>فعالیت 1: ارتقای نظام آموزش و آزمون مربوط به اخذ و تمدید آن</a:t>
            </a:r>
            <a:endParaRPr lang="en-US" sz="2800" dirty="0" smtClean="0">
              <a:solidFill>
                <a:schemeClr val="accent3">
                  <a:lumMod val="75000"/>
                </a:schemeClr>
              </a:solidFill>
              <a:cs typeface="B Titr" pitchFamily="2" charset="-78"/>
            </a:endParaRPr>
          </a:p>
          <a:p>
            <a:pPr algn="r" rtl="1">
              <a:lnSpc>
                <a:spcPct val="150000"/>
              </a:lnSpc>
            </a:pPr>
            <a:endParaRPr lang="en-US" sz="2800" dirty="0">
              <a:cs typeface="B Titr"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cstate="print"/>
          <a:srcRect l="24609" t="35156" r="25000" b="35547"/>
          <a:stretch>
            <a:fillRect/>
          </a:stretch>
        </p:blipFill>
        <p:spPr bwMode="auto">
          <a:xfrm>
            <a:off x="357158" y="1857364"/>
            <a:ext cx="7986727"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r" rtl="1">
              <a:lnSpc>
                <a:spcPct val="150000"/>
              </a:lnSpc>
            </a:pPr>
            <a:r>
              <a:rPr lang="fa-IR" dirty="0" smtClean="0">
                <a:cs typeface="B Titr" pitchFamily="2" charset="-78"/>
              </a:rPr>
              <a:t>دستگاه مسؤول: وزارت راه و شهرسازی </a:t>
            </a:r>
            <a:endParaRPr lang="fa-IR" b="1" dirty="0" smtClean="0">
              <a:cs typeface="B Titr" pitchFamily="2" charset="-78"/>
            </a:endParaRPr>
          </a:p>
          <a:p>
            <a:pPr algn="r" rtl="1">
              <a:lnSpc>
                <a:spcPct val="150000"/>
              </a:lnSpc>
            </a:pPr>
            <a:r>
              <a:rPr lang="ar-SA" sz="2800" b="1" dirty="0" smtClean="0">
                <a:solidFill>
                  <a:schemeClr val="accent3">
                    <a:lumMod val="75000"/>
                  </a:schemeClr>
                </a:solidFill>
                <a:cs typeface="B Titr" pitchFamily="2" charset="-78"/>
              </a:rPr>
              <a:t>فعالیت 1: ارزیابی، بهبود و اصلاح فرآیند بازدیدهای فنی قبل از سفر در وسایل نقلیه عمومی بار و مسافر</a:t>
            </a:r>
            <a:endParaRPr lang="en-US" sz="2800" dirty="0" smtClean="0">
              <a:solidFill>
                <a:schemeClr val="accent3">
                  <a:lumMod val="75000"/>
                </a:schemeClr>
              </a:solidFill>
              <a:cs typeface="B Titr" pitchFamily="2" charset="-78"/>
            </a:endParaRPr>
          </a:p>
          <a:p>
            <a:pPr algn="r" rtl="1">
              <a:lnSpc>
                <a:spcPct val="150000"/>
              </a:lnSpc>
            </a:pPr>
            <a:r>
              <a:rPr lang="ar-SA" sz="2800" b="1" dirty="0" smtClean="0">
                <a:solidFill>
                  <a:schemeClr val="accent3">
                    <a:lumMod val="75000"/>
                  </a:schemeClr>
                </a:solidFill>
                <a:cs typeface="B Titr" pitchFamily="2" charset="-78"/>
              </a:rPr>
              <a:t>فعالیت 2: بهبود و توسعه نظام بازدیدهای دوره‌ای (معاینه فنی) وسایل نقلیه سنگين</a:t>
            </a:r>
            <a:endParaRPr lang="en-US" sz="2800" dirty="0" smtClean="0">
              <a:solidFill>
                <a:schemeClr val="accent3">
                  <a:lumMod val="75000"/>
                </a:schemeClr>
              </a:solidFill>
              <a:cs typeface="B Titr" pitchFamily="2" charset="-78"/>
            </a:endParaRPr>
          </a:p>
          <a:p>
            <a:pPr algn="r" rtl="1">
              <a:lnSpc>
                <a:spcPct val="150000"/>
              </a:lnSpc>
              <a:buNone/>
            </a:pPr>
            <a:endParaRPr lang="fa-IR" dirty="0" smtClean="0">
              <a:cs typeface="B Titr" pitchFamily="2" charset="-78"/>
            </a:endParaRPr>
          </a:p>
          <a:p>
            <a:pPr algn="r" rtl="1">
              <a:lnSpc>
                <a:spcPct val="150000"/>
              </a:lnSpc>
              <a:buNone/>
            </a:pPr>
            <a:r>
              <a:rPr lang="fa-IR" dirty="0" smtClean="0">
                <a:cs typeface="B Titr" pitchFamily="2" charset="-78"/>
              </a:rPr>
              <a:t>دستگاه مسؤول: وزارت کشور</a:t>
            </a:r>
          </a:p>
          <a:p>
            <a:pPr algn="r" rtl="1">
              <a:lnSpc>
                <a:spcPct val="150000"/>
              </a:lnSpc>
            </a:pPr>
            <a:r>
              <a:rPr lang="ar-SA" sz="2800" b="1" dirty="0" smtClean="0">
                <a:solidFill>
                  <a:schemeClr val="accent3">
                    <a:lumMod val="75000"/>
                  </a:schemeClr>
                </a:solidFill>
                <a:cs typeface="B Titr" pitchFamily="2" charset="-78"/>
              </a:rPr>
              <a:t>فعالیت 1: بهبود و توسعه نظام بازدیدهای دوره­ای (معاینه فنی) وسایل نقلیه سبك</a:t>
            </a:r>
            <a:endParaRPr lang="en-US" sz="2800" dirty="0" smtClean="0">
              <a:solidFill>
                <a:schemeClr val="accent3">
                  <a:lumMod val="75000"/>
                </a:schemeClr>
              </a:solidFill>
              <a:cs typeface="B Titr" pitchFamily="2" charset="-78"/>
            </a:endParaRPr>
          </a:p>
          <a:p>
            <a:pPr algn="r" rtl="1">
              <a:lnSpc>
                <a:spcPct val="150000"/>
              </a:lnSpc>
              <a:buNone/>
            </a:pPr>
            <a:endParaRPr lang="en-US" dirty="0">
              <a:cs typeface="B Titr"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3783943981"/>
              </p:ext>
            </p:extLst>
          </p:nvPr>
        </p:nvGraphicFramePr>
        <p:xfrm>
          <a:off x="67614" y="128790"/>
          <a:ext cx="9076386" cy="65939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154448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7166"/>
            <a:ext cx="9144000" cy="5768997"/>
          </a:xfrm>
        </p:spPr>
        <p:txBody>
          <a:bodyPr>
            <a:normAutofit lnSpcReduction="10000"/>
          </a:bodyPr>
          <a:lstStyle/>
          <a:p>
            <a:pPr algn="r" rtl="1">
              <a:lnSpc>
                <a:spcPct val="150000"/>
              </a:lnSpc>
              <a:buNone/>
            </a:pPr>
            <a:r>
              <a:rPr lang="fa-IR" dirty="0" smtClean="0">
                <a:cs typeface="B Titr" pitchFamily="2" charset="-78"/>
              </a:rPr>
              <a:t>دستگاه مسؤول: وزارت صنعت، معدن و تجارت</a:t>
            </a:r>
          </a:p>
          <a:p>
            <a:pPr algn="r" rtl="1">
              <a:lnSpc>
                <a:spcPct val="150000"/>
              </a:lnSpc>
            </a:pPr>
            <a:r>
              <a:rPr lang="ar-SA" sz="2800" b="1" dirty="0" smtClean="0">
                <a:solidFill>
                  <a:schemeClr val="accent3">
                    <a:lumMod val="75000"/>
                  </a:schemeClr>
                </a:solidFill>
                <a:cs typeface="B Titr" pitchFamily="2" charset="-78"/>
              </a:rPr>
              <a:t>فعالیت 1: ساماندهی و نظارت بر عملکرد واحدهای صنفی تعميرگاهي و کاربری‌ساز انواع خودروهای باری </a:t>
            </a:r>
            <a:endParaRPr lang="en-US" sz="2800" dirty="0" smtClean="0">
              <a:solidFill>
                <a:schemeClr val="accent3">
                  <a:lumMod val="75000"/>
                </a:schemeClr>
              </a:solidFill>
              <a:cs typeface="B Titr" pitchFamily="2" charset="-78"/>
            </a:endParaRPr>
          </a:p>
          <a:p>
            <a:pPr algn="r" rtl="1">
              <a:lnSpc>
                <a:spcPct val="150000"/>
              </a:lnSpc>
              <a:buNone/>
            </a:pPr>
            <a:endParaRPr lang="fa-IR" dirty="0" smtClean="0">
              <a:cs typeface="B Titr" pitchFamily="2" charset="-78"/>
            </a:endParaRPr>
          </a:p>
          <a:p>
            <a:pPr algn="r" rtl="1">
              <a:lnSpc>
                <a:spcPct val="150000"/>
              </a:lnSpc>
              <a:buNone/>
            </a:pPr>
            <a:r>
              <a:rPr lang="fa-IR" dirty="0" smtClean="0">
                <a:cs typeface="B Titr" pitchFamily="2" charset="-78"/>
              </a:rPr>
              <a:t>دستگاه مسؤول: سازمان ملی استاندارد</a:t>
            </a:r>
          </a:p>
          <a:p>
            <a:pPr algn="r" rtl="1">
              <a:lnSpc>
                <a:spcPct val="150000"/>
              </a:lnSpc>
            </a:pPr>
            <a:r>
              <a:rPr lang="ar-SA" sz="2800" b="1" dirty="0" smtClean="0">
                <a:solidFill>
                  <a:schemeClr val="accent3">
                    <a:lumMod val="75000"/>
                  </a:schemeClr>
                </a:solidFill>
                <a:cs typeface="B Titr" pitchFamily="2" charset="-78"/>
              </a:rPr>
              <a:t>فعالیت 1: اجرای نظام درجه‌بندی ایمنی وسایل نقلیه</a:t>
            </a:r>
            <a:endParaRPr lang="fa-IR" sz="2800" b="1" dirty="0" smtClean="0">
              <a:solidFill>
                <a:schemeClr val="accent3">
                  <a:lumMod val="75000"/>
                </a:schemeClr>
              </a:solidFill>
              <a:cs typeface="B Titr" pitchFamily="2" charset="-78"/>
            </a:endParaRPr>
          </a:p>
          <a:p>
            <a:pPr algn="r" rtl="1">
              <a:lnSpc>
                <a:spcPct val="150000"/>
              </a:lnSpc>
            </a:pPr>
            <a:r>
              <a:rPr lang="ar-SA" sz="2800" b="1" dirty="0" smtClean="0">
                <a:solidFill>
                  <a:schemeClr val="accent3">
                    <a:lumMod val="75000"/>
                  </a:schemeClr>
                </a:solidFill>
                <a:cs typeface="B Titr" pitchFamily="2" charset="-78"/>
              </a:rPr>
              <a:t>فعالیت 2: توسعه استانداردهای ایمنی وسایل نقلیه</a:t>
            </a:r>
            <a:endParaRPr lang="en-US" sz="2800" dirty="0" smtClean="0">
              <a:solidFill>
                <a:schemeClr val="accent3">
                  <a:lumMod val="75000"/>
                </a:schemeClr>
              </a:solidFill>
              <a:cs typeface="B Titr" pitchFamily="2" charset="-78"/>
            </a:endParaRPr>
          </a:p>
          <a:p>
            <a:pPr algn="r" rtl="1">
              <a:lnSpc>
                <a:spcPct val="150000"/>
              </a:lnSpc>
            </a:pPr>
            <a:r>
              <a:rPr lang="ar-SA" sz="2800" b="1" dirty="0" smtClean="0">
                <a:solidFill>
                  <a:schemeClr val="accent3">
                    <a:lumMod val="75000"/>
                  </a:schemeClr>
                </a:solidFill>
                <a:cs typeface="B Titr" pitchFamily="2" charset="-78"/>
              </a:rPr>
              <a:t>فعالیت 3: ارتقا و اجرای استانداردهای اجباری موتورسیکلت</a:t>
            </a:r>
            <a:endParaRPr lang="en-US" sz="2800" dirty="0" smtClean="0">
              <a:solidFill>
                <a:schemeClr val="accent3">
                  <a:lumMod val="75000"/>
                </a:schemeClr>
              </a:solidFill>
              <a:cs typeface="B Titr" pitchFamily="2" charset="-78"/>
            </a:endParaRPr>
          </a:p>
          <a:p>
            <a:pPr algn="r" rtl="1">
              <a:lnSpc>
                <a:spcPct val="150000"/>
              </a:lnSpc>
            </a:pPr>
            <a:endParaRPr lang="en-US" dirty="0" smtClean="0">
              <a:cs typeface="B Titr" pitchFamily="2" charset="-78"/>
            </a:endParaRPr>
          </a:p>
          <a:p>
            <a:pPr algn="r" rtl="1">
              <a:lnSpc>
                <a:spcPct val="150000"/>
              </a:lnSpc>
            </a:pPr>
            <a:endParaRPr lang="en-US" dirty="0">
              <a:cs typeface="B Titr"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cstate="print"/>
          <a:srcRect l="25195" t="38086" r="25000" b="31640"/>
          <a:stretch>
            <a:fillRect/>
          </a:stretch>
        </p:blipFill>
        <p:spPr bwMode="auto">
          <a:xfrm>
            <a:off x="285720" y="1714488"/>
            <a:ext cx="8422726" cy="3071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fa-IR" sz="4000" dirty="0" smtClean="0">
                <a:cs typeface="B Titr" pitchFamily="2" charset="-78"/>
              </a:rPr>
              <a:t>دستگاه مسؤول: کمیسیون ایمنی راه‌های کشور</a:t>
            </a:r>
            <a:endParaRPr lang="en-US" sz="4000" dirty="0">
              <a:cs typeface="B Titr" pitchFamily="2" charset="-78"/>
            </a:endParaRPr>
          </a:p>
        </p:txBody>
      </p:sp>
      <p:sp>
        <p:nvSpPr>
          <p:cNvPr id="3" name="Content Placeholder 2"/>
          <p:cNvSpPr>
            <a:spLocks noGrp="1"/>
          </p:cNvSpPr>
          <p:nvPr>
            <p:ph idx="1"/>
          </p:nvPr>
        </p:nvSpPr>
        <p:spPr>
          <a:xfrm>
            <a:off x="0" y="1285860"/>
            <a:ext cx="9144000" cy="4525963"/>
          </a:xfrm>
        </p:spPr>
        <p:txBody>
          <a:bodyPr>
            <a:normAutofit/>
          </a:bodyPr>
          <a:lstStyle/>
          <a:p>
            <a:pPr algn="r" rtl="1">
              <a:lnSpc>
                <a:spcPct val="150000"/>
              </a:lnSpc>
            </a:pPr>
            <a:r>
              <a:rPr lang="fa-IR" sz="2800" b="1" dirty="0" smtClean="0">
                <a:cs typeface="B Titr" pitchFamily="2" charset="-78"/>
              </a:rPr>
              <a:t>فعالیت 1: </a:t>
            </a:r>
            <a:r>
              <a:rPr lang="ar-SA" sz="2800" b="1" dirty="0" smtClean="0">
                <a:cs typeface="B Titr" pitchFamily="2" charset="-78"/>
              </a:rPr>
              <a:t>ارتقای نظام مدیریت رسیدگی به وضعیت سوانح ترافیکی</a:t>
            </a:r>
            <a:endParaRPr lang="en-US" sz="2800" dirty="0" smtClean="0">
              <a:cs typeface="B Titr" pitchFamily="2" charset="-78"/>
            </a:endParaRPr>
          </a:p>
          <a:p>
            <a:pPr algn="r" rtl="1">
              <a:lnSpc>
                <a:spcPct val="150000"/>
              </a:lnSpc>
            </a:pPr>
            <a:r>
              <a:rPr lang="fa-IR" sz="2800" b="1" dirty="0" smtClean="0">
                <a:cs typeface="B Titr" pitchFamily="2" charset="-78"/>
              </a:rPr>
              <a:t>فعالیت 2: ارتقا و توسعه سیستم‌های ارتباطی اطلاع‌رسانی و پاسخگویی در خصوص سوانح ترافیکی</a:t>
            </a:r>
            <a:endParaRPr lang="en-US" sz="2800" dirty="0" smtClean="0">
              <a:cs typeface="B Titr" pitchFamily="2" charset="-78"/>
            </a:endParaRPr>
          </a:p>
          <a:p>
            <a:pPr algn="r" rtl="1">
              <a:lnSpc>
                <a:spcPct val="150000"/>
              </a:lnSpc>
            </a:pPr>
            <a:endParaRPr lang="en-US" sz="2800" dirty="0">
              <a:cs typeface="B Titr"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28604"/>
            <a:ext cx="9144000" cy="5643602"/>
          </a:xfrm>
        </p:spPr>
        <p:txBody>
          <a:bodyPr>
            <a:normAutofit/>
          </a:bodyPr>
          <a:lstStyle/>
          <a:p>
            <a:pPr algn="r" rtl="1">
              <a:buNone/>
            </a:pPr>
            <a:r>
              <a:rPr lang="fa-IR" dirty="0" smtClean="0">
                <a:cs typeface="B Titr" pitchFamily="2" charset="-78"/>
              </a:rPr>
              <a:t>دستگاه مسؤول: وزارت بهداشت، درمان و آموزش پزشکی</a:t>
            </a:r>
          </a:p>
          <a:p>
            <a:pPr algn="r" rtl="1"/>
            <a:r>
              <a:rPr lang="fa-IR" sz="2800" b="1" dirty="0" smtClean="0">
                <a:solidFill>
                  <a:schemeClr val="accent3">
                    <a:lumMod val="75000"/>
                  </a:schemeClr>
                </a:solidFill>
                <a:cs typeface="B Titr" pitchFamily="2" charset="-78"/>
              </a:rPr>
              <a:t>فعالیت 1: </a:t>
            </a:r>
            <a:r>
              <a:rPr lang="ar-SA" sz="2800" b="1" dirty="0" smtClean="0">
                <a:solidFill>
                  <a:schemeClr val="accent3">
                    <a:lumMod val="75000"/>
                  </a:schemeClr>
                </a:solidFill>
                <a:cs typeface="B Titr" pitchFamily="2" charset="-78"/>
              </a:rPr>
              <a:t>ارتقای نظام مدیریت رسیدگی به وضعیت مصدومان ترافیکی</a:t>
            </a:r>
            <a:endParaRPr lang="en-US" sz="2800" dirty="0" smtClean="0">
              <a:solidFill>
                <a:schemeClr val="accent3">
                  <a:lumMod val="75000"/>
                </a:schemeClr>
              </a:solidFill>
              <a:cs typeface="B Titr" pitchFamily="2" charset="-78"/>
            </a:endParaRPr>
          </a:p>
          <a:p>
            <a:pPr lvl="1" algn="r" rtl="1">
              <a:buNone/>
            </a:pPr>
            <a:r>
              <a:rPr lang="ar-SA" sz="2400" b="1" i="1" dirty="0" smtClean="0">
                <a:solidFill>
                  <a:schemeClr val="accent3">
                    <a:lumMod val="75000"/>
                  </a:schemeClr>
                </a:solidFill>
                <a:cs typeface="B Titr" pitchFamily="2" charset="-78"/>
              </a:rPr>
              <a:t>الف- حیطه پیش‌بیمارستانی</a:t>
            </a:r>
            <a:endParaRPr lang="en-US" sz="2400" dirty="0" smtClean="0">
              <a:solidFill>
                <a:schemeClr val="accent3">
                  <a:lumMod val="75000"/>
                </a:schemeClr>
              </a:solidFill>
              <a:cs typeface="B Titr" pitchFamily="2" charset="-78"/>
            </a:endParaRPr>
          </a:p>
          <a:p>
            <a:pPr lvl="1" algn="r" rtl="1">
              <a:buNone/>
            </a:pPr>
            <a:r>
              <a:rPr lang="ar-SA" sz="2400" b="1" i="1" dirty="0" smtClean="0">
                <a:solidFill>
                  <a:schemeClr val="accent3">
                    <a:lumMod val="75000"/>
                  </a:schemeClr>
                </a:solidFill>
                <a:cs typeface="B Titr" pitchFamily="2" charset="-78"/>
              </a:rPr>
              <a:t>ب- حیطه بیمارستانی</a:t>
            </a:r>
            <a:endParaRPr lang="en-US" sz="2400" dirty="0" smtClean="0">
              <a:solidFill>
                <a:schemeClr val="accent3">
                  <a:lumMod val="75000"/>
                </a:schemeClr>
              </a:solidFill>
              <a:cs typeface="B Titr" pitchFamily="2" charset="-78"/>
            </a:endParaRPr>
          </a:p>
          <a:p>
            <a:pPr algn="r" rtl="1">
              <a:buNone/>
            </a:pPr>
            <a:endParaRPr lang="fa-IR" dirty="0" smtClean="0">
              <a:cs typeface="B Titr" pitchFamily="2" charset="-78"/>
            </a:endParaRPr>
          </a:p>
          <a:p>
            <a:pPr algn="r" rtl="1">
              <a:buNone/>
            </a:pPr>
            <a:r>
              <a:rPr lang="fa-IR" dirty="0" smtClean="0">
                <a:cs typeface="B Titr" pitchFamily="2" charset="-78"/>
              </a:rPr>
              <a:t>دستگاه مسؤول: سازمان امداد و نجات جمعیت هلال‌احمر کشور</a:t>
            </a:r>
          </a:p>
          <a:p>
            <a:pPr algn="r" rtl="1"/>
            <a:r>
              <a:rPr lang="fa-IR" sz="2800" b="1" dirty="0" smtClean="0">
                <a:solidFill>
                  <a:schemeClr val="accent3">
                    <a:lumMod val="75000"/>
                  </a:schemeClr>
                </a:solidFill>
                <a:cs typeface="B Titr" pitchFamily="2" charset="-78"/>
              </a:rPr>
              <a:t>فعالیت 1: ساماندهی شبکه ارائه خدمات امداد و نجات غیرپزشکی در راه‌ها </a:t>
            </a:r>
          </a:p>
          <a:p>
            <a:pPr algn="r" rtl="1"/>
            <a:r>
              <a:rPr lang="fa-IR" sz="2800" b="1" dirty="0" smtClean="0">
                <a:solidFill>
                  <a:schemeClr val="accent3">
                    <a:lumMod val="75000"/>
                  </a:schemeClr>
                </a:solidFill>
                <a:cs typeface="B Titr" pitchFamily="2" charset="-78"/>
              </a:rPr>
              <a:t>فعالیت 2: آموزش همگانی فعالیت‌های امداد و نجات</a:t>
            </a:r>
            <a:endParaRPr lang="en-US" sz="2800" dirty="0" smtClean="0">
              <a:solidFill>
                <a:schemeClr val="accent3">
                  <a:lumMod val="75000"/>
                </a:schemeClr>
              </a:solidFill>
              <a:cs typeface="B Titr" pitchFamily="2" charset="-78"/>
            </a:endParaRPr>
          </a:p>
          <a:p>
            <a:pPr algn="r" rtl="1">
              <a:buNone/>
            </a:pPr>
            <a:endParaRPr lang="en-US" dirty="0">
              <a:cs typeface="B Titr"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fa-IR" sz="19900" b="1" dirty="0" smtClean="0"/>
              <a:t>سناريو 2</a:t>
            </a:r>
            <a:endParaRPr lang="en-US" sz="199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7374"/>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fa-IR" sz="3200" dirty="0" smtClean="0">
                <a:cs typeface="Titr" pitchFamily="2" charset="-78"/>
              </a:rPr>
              <a:t>پيش‌بيني روند تلفات در صورت تداوم روند فعلي</a:t>
            </a:r>
            <a:endParaRPr lang="en-US" sz="3200" dirty="0"/>
          </a:p>
        </p:txBody>
      </p:sp>
      <p:graphicFrame>
        <p:nvGraphicFramePr>
          <p:cNvPr id="4" name="Chart 3"/>
          <p:cNvGraphicFramePr>
            <a:graphicFrameLocks noGrp="1"/>
          </p:cNvGraphicFramePr>
          <p:nvPr/>
        </p:nvGraphicFramePr>
        <p:xfrm>
          <a:off x="0" y="642918"/>
          <a:ext cx="8875682" cy="621508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357166"/>
            <a:ext cx="8501122" cy="6000792"/>
          </a:xfrm>
        </p:spPr>
        <p:style>
          <a:lnRef idx="2">
            <a:schemeClr val="dk1"/>
          </a:lnRef>
          <a:fillRef idx="1">
            <a:schemeClr val="lt1"/>
          </a:fillRef>
          <a:effectRef idx="0">
            <a:schemeClr val="dk1"/>
          </a:effectRef>
          <a:fontRef idx="minor">
            <a:schemeClr val="dk1"/>
          </a:fontRef>
        </p:style>
        <p:txBody>
          <a:bodyPr anchor="ctr">
            <a:normAutofit/>
          </a:bodyPr>
          <a:lstStyle/>
          <a:p>
            <a:pPr algn="ctr" rtl="1">
              <a:lnSpc>
                <a:spcPct val="150000"/>
              </a:lnSpc>
              <a:buNone/>
            </a:pPr>
            <a:r>
              <a:rPr lang="fa-IR" sz="3600" dirty="0" smtClean="0">
                <a:cs typeface="B Titr" pitchFamily="2" charset="-78"/>
              </a:rPr>
              <a:t>كاهش قابل توجه تعداد كشته‌هاي جاده‌اي </a:t>
            </a:r>
            <a:endParaRPr lang="en-US" sz="3600" dirty="0" smtClean="0">
              <a:cs typeface="B Titr" pitchFamily="2" charset="-78"/>
            </a:endParaRPr>
          </a:p>
          <a:p>
            <a:pPr algn="ctr" rtl="1">
              <a:lnSpc>
                <a:spcPct val="150000"/>
              </a:lnSpc>
              <a:buNone/>
            </a:pPr>
            <a:r>
              <a:rPr lang="fa-IR" sz="3600" dirty="0" smtClean="0">
                <a:cs typeface="B Titr" pitchFamily="2" charset="-78"/>
              </a:rPr>
              <a:t>از طريق</a:t>
            </a:r>
            <a:endParaRPr lang="en-US" sz="3600" dirty="0" smtClean="0">
              <a:cs typeface="B Titr" pitchFamily="2" charset="-78"/>
            </a:endParaRPr>
          </a:p>
          <a:p>
            <a:pPr algn="ctr" rtl="1">
              <a:lnSpc>
                <a:spcPct val="150000"/>
              </a:lnSpc>
              <a:buNone/>
            </a:pPr>
            <a:r>
              <a:rPr lang="fa-IR" sz="3600" dirty="0" smtClean="0">
                <a:cs typeface="B Titr" pitchFamily="2" charset="-78"/>
              </a:rPr>
              <a:t>انتقال بخشي از بار جاده‌اي بر روي سيستم ريلي و</a:t>
            </a:r>
            <a:endParaRPr lang="en-US" sz="3600" dirty="0" smtClean="0">
              <a:cs typeface="B Titr" pitchFamily="2" charset="-78"/>
            </a:endParaRPr>
          </a:p>
          <a:p>
            <a:pPr algn="ctr" rtl="1">
              <a:lnSpc>
                <a:spcPct val="150000"/>
              </a:lnSpc>
              <a:buNone/>
            </a:pPr>
            <a:r>
              <a:rPr lang="fa-IR" sz="3600" dirty="0" smtClean="0">
                <a:cs typeface="B Titr" pitchFamily="2" charset="-78"/>
              </a:rPr>
              <a:t>انتقال بخشي از مسافر معابر بر روي سيستم   ريلي، هوايي و  اتوبوس ها</a:t>
            </a:r>
          </a:p>
          <a:p>
            <a:pPr algn="ctr" rtl="1">
              <a:lnSpc>
                <a:spcPct val="150000"/>
              </a:lnSpc>
              <a:buNone/>
            </a:pPr>
            <a:r>
              <a:rPr lang="fa-IR" sz="3600" dirty="0" smtClean="0">
                <a:cs typeface="B Titr" pitchFamily="2" charset="-78"/>
              </a:rPr>
              <a:t>به 13000 كشته در سال در 1406</a:t>
            </a:r>
            <a:endParaRPr lang="en-US" sz="3600" dirty="0">
              <a:cs typeface="B Titr" pitchFamily="2" charset="-78"/>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fa-IR" sz="19900" b="1" dirty="0" smtClean="0"/>
              <a:t>سناريو 3</a:t>
            </a:r>
            <a:endParaRPr lang="en-US" sz="19900" b="1" dirty="0" smtClean="0"/>
          </a:p>
          <a:p>
            <a:pPr>
              <a:buNone/>
            </a:pPr>
            <a:endParaRPr lang="en-US" sz="4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rtl="1"/>
            <a:r>
              <a:rPr lang="fa-IR" sz="3200" b="1" dirty="0" smtClean="0">
                <a:cs typeface="B Titr" pitchFamily="2" charset="-78"/>
              </a:rPr>
              <a:t>راه كارهای کنترل و کاهش تصادفات رانندگی :</a:t>
            </a:r>
            <a:endParaRPr lang="en-US" sz="3200" b="1" dirty="0">
              <a:cs typeface="B Titr" pitchFamily="2" charset="-78"/>
            </a:endParaRPr>
          </a:p>
        </p:txBody>
      </p:sp>
      <p:sp>
        <p:nvSpPr>
          <p:cNvPr id="3" name="Content Placeholder 2"/>
          <p:cNvSpPr>
            <a:spLocks noGrp="1"/>
          </p:cNvSpPr>
          <p:nvPr>
            <p:ph idx="1"/>
          </p:nvPr>
        </p:nvSpPr>
        <p:spPr>
          <a:xfrm>
            <a:off x="0" y="1052736"/>
            <a:ext cx="9144000" cy="4525963"/>
          </a:xfrm>
        </p:spPr>
        <p:txBody>
          <a:bodyPr>
            <a:normAutofit/>
          </a:bodyPr>
          <a:lstStyle/>
          <a:p>
            <a:pPr algn="r" rtl="1">
              <a:lnSpc>
                <a:spcPct val="250000"/>
              </a:lnSpc>
              <a:defRPr/>
            </a:pPr>
            <a:r>
              <a:rPr lang="fa-IR" sz="3000" b="1" dirty="0">
                <a:solidFill>
                  <a:schemeClr val="accent3">
                    <a:lumMod val="75000"/>
                  </a:schemeClr>
                </a:solidFill>
                <a:cs typeface="B Titr" panose="00000700000000000000" pitchFamily="2" charset="-78"/>
              </a:rPr>
              <a:t>انجام </a:t>
            </a:r>
            <a:r>
              <a:rPr lang="fa-IR" sz="3000" b="1" dirty="0" smtClean="0">
                <a:solidFill>
                  <a:schemeClr val="accent3">
                    <a:lumMod val="75000"/>
                  </a:schemeClr>
                </a:solidFill>
                <a:cs typeface="B Titr" panose="00000700000000000000" pitchFamily="2" charset="-78"/>
              </a:rPr>
              <a:t>برنامه‌هاي عملياتي ارتقاي ايمني راهها(</a:t>
            </a:r>
            <a:r>
              <a:rPr lang="en-US" sz="3000" b="1" dirty="0" smtClean="0">
                <a:solidFill>
                  <a:schemeClr val="accent3">
                    <a:lumMod val="75000"/>
                  </a:schemeClr>
                </a:solidFill>
                <a:cs typeface="B Titr" panose="00000700000000000000" pitchFamily="2" charset="-78"/>
              </a:rPr>
              <a:t>action Plan</a:t>
            </a:r>
            <a:r>
              <a:rPr lang="fa-IR" sz="3000" b="1" dirty="0" smtClean="0">
                <a:solidFill>
                  <a:schemeClr val="accent3">
                    <a:lumMod val="75000"/>
                  </a:schemeClr>
                </a:solidFill>
                <a:cs typeface="B Titr" panose="00000700000000000000" pitchFamily="2" charset="-78"/>
              </a:rPr>
              <a:t>) بر مبنای</a:t>
            </a:r>
            <a:r>
              <a:rPr lang="fa-IR" sz="3000" b="1" u="sng" dirty="0" smtClean="0">
                <a:solidFill>
                  <a:schemeClr val="accent3">
                    <a:lumMod val="75000"/>
                  </a:schemeClr>
                </a:solidFill>
                <a:cs typeface="B Titr" pitchFamily="2" charset="-78"/>
              </a:rPr>
              <a:t> پنج پايه(</a:t>
            </a:r>
            <a:r>
              <a:rPr lang="en-US" sz="3000" b="1" u="sng" dirty="0" smtClean="0">
                <a:solidFill>
                  <a:schemeClr val="accent3">
                    <a:lumMod val="75000"/>
                  </a:schemeClr>
                </a:solidFill>
                <a:cs typeface="B Titr" pitchFamily="2" charset="-78"/>
              </a:rPr>
              <a:t>5 PILLARS</a:t>
            </a:r>
            <a:r>
              <a:rPr lang="fa-IR" sz="3000" b="1" u="sng" dirty="0" smtClean="0">
                <a:solidFill>
                  <a:schemeClr val="accent3">
                    <a:lumMod val="75000"/>
                  </a:schemeClr>
                </a:solidFill>
                <a:cs typeface="B Titr" pitchFamily="2" charset="-78"/>
              </a:rPr>
              <a:t>)</a:t>
            </a:r>
          </a:p>
          <a:p>
            <a:pPr lvl="0" algn="r" rtl="1">
              <a:lnSpc>
                <a:spcPct val="250000"/>
              </a:lnSpc>
              <a:defRPr/>
            </a:pPr>
            <a:r>
              <a:rPr lang="fa-IR" sz="2400" b="1" u="sng" dirty="0" smtClean="0">
                <a:cs typeface="B Titr" pitchFamily="2" charset="-78"/>
              </a:rPr>
              <a:t>جهش كيفي و كمي در حمل و نقل عمومي همزمان با اصلاح قيمت سوخت</a:t>
            </a:r>
          </a:p>
        </p:txBody>
      </p:sp>
    </p:spTree>
    <p:extLst>
      <p:ext uri="{BB962C8B-B14F-4D97-AF65-F5344CB8AC3E}">
        <p14:creationId xmlns:p14="http://schemas.microsoft.com/office/powerpoint/2010/main" val="160394254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fa-IR" sz="3600" b="1" dirty="0" smtClean="0">
                <a:cs typeface="B Titr" pitchFamily="2" charset="-78"/>
              </a:rPr>
              <a:t>آيا تعداد كشته ها را مي توان كاهش داد ؟</a:t>
            </a:r>
            <a:endParaRPr lang="en-US" sz="3600" b="1" dirty="0">
              <a:cs typeface="B Titr" pitchFamily="2" charset="-78"/>
            </a:endParaRPr>
          </a:p>
        </p:txBody>
      </p:sp>
      <p:sp>
        <p:nvSpPr>
          <p:cNvPr id="3" name="Content Placeholder 2"/>
          <p:cNvSpPr>
            <a:spLocks noGrp="1"/>
          </p:cNvSpPr>
          <p:nvPr>
            <p:ph idx="1"/>
          </p:nvPr>
        </p:nvSpPr>
        <p:spPr>
          <a:xfrm>
            <a:off x="0" y="1071546"/>
            <a:ext cx="9144000" cy="5072098"/>
          </a:xfrm>
        </p:spPr>
        <p:txBody>
          <a:bodyPr>
            <a:normAutofit/>
          </a:bodyPr>
          <a:lstStyle/>
          <a:p>
            <a:pPr algn="r" rtl="1">
              <a:lnSpc>
                <a:spcPct val="150000"/>
              </a:lnSpc>
              <a:buNone/>
            </a:pPr>
            <a:r>
              <a:rPr lang="fa-IR" sz="2800" b="1" dirty="0" smtClean="0">
                <a:cs typeface="B Titr" pitchFamily="2" charset="-78"/>
              </a:rPr>
              <a:t>در سطح عملياتي و ظرف 10 سال نه ، اما در سطح استراتژيك ميتوان تا 9 هزار كشته تقليل داد :</a:t>
            </a:r>
          </a:p>
          <a:p>
            <a:pPr algn="r" rtl="1">
              <a:lnSpc>
                <a:spcPct val="150000"/>
              </a:lnSpc>
              <a:buFontTx/>
              <a:buChar char="-"/>
            </a:pPr>
            <a:r>
              <a:rPr lang="fa-IR" sz="2800" b="1" dirty="0" smtClean="0">
                <a:solidFill>
                  <a:srgbClr val="7030A0"/>
                </a:solidFill>
                <a:cs typeface="B Titr" pitchFamily="2" charset="-78"/>
              </a:rPr>
              <a:t>انتقال بيشترين مقدار بار و مسافر روي ريل </a:t>
            </a:r>
          </a:p>
          <a:p>
            <a:pPr algn="r" rtl="1">
              <a:lnSpc>
                <a:spcPct val="150000"/>
              </a:lnSpc>
              <a:buFontTx/>
              <a:buChar char="-"/>
            </a:pPr>
            <a:r>
              <a:rPr lang="fa-IR" sz="2800" b="1" dirty="0" smtClean="0">
                <a:solidFill>
                  <a:srgbClr val="7030A0"/>
                </a:solidFill>
                <a:cs typeface="B Titr" pitchFamily="2" charset="-78"/>
              </a:rPr>
              <a:t>انتقال بخشي از بار بر روي سيستم هوايي و </a:t>
            </a:r>
          </a:p>
          <a:p>
            <a:pPr algn="r" rtl="1">
              <a:lnSpc>
                <a:spcPct val="150000"/>
              </a:lnSpc>
              <a:buFontTx/>
              <a:buChar char="-"/>
            </a:pPr>
            <a:r>
              <a:rPr lang="fa-IR" sz="2800" b="1" dirty="0" smtClean="0">
                <a:solidFill>
                  <a:srgbClr val="7030A0"/>
                </a:solidFill>
                <a:cs typeface="B Titr" pitchFamily="2" charset="-78"/>
              </a:rPr>
              <a:t>افزايش قيمت سوخت و دادن مابه التفاوت به اجراي نقشه راه درون شهري و برون شهري</a:t>
            </a:r>
          </a:p>
          <a:p>
            <a:pPr algn="r" rtl="1">
              <a:lnSpc>
                <a:spcPct val="150000"/>
              </a:lnSpc>
              <a:buFontTx/>
              <a:buChar char="-"/>
            </a:pPr>
            <a:r>
              <a:rPr lang="fa-IR" sz="2800" b="1" dirty="0" smtClean="0">
                <a:solidFill>
                  <a:schemeClr val="accent3">
                    <a:lumMod val="75000"/>
                  </a:schemeClr>
                </a:solidFill>
                <a:cs typeface="B Titr" pitchFamily="2" charset="-78"/>
              </a:rPr>
              <a:t>ايمن سازي جاده اي</a:t>
            </a:r>
            <a:endParaRPr lang="en-US" sz="2800" b="1" dirty="0">
              <a:solidFill>
                <a:schemeClr val="accent3">
                  <a:lumMod val="75000"/>
                </a:schemeClr>
              </a:solidFill>
              <a:cs typeface="B Titr" pitchFamily="2" charset="-78"/>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7374"/>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fa-IR" sz="3200" dirty="0" smtClean="0">
                <a:cs typeface="Titr" pitchFamily="2" charset="-78"/>
              </a:rPr>
              <a:t>پيش‌بيني روند تلفات در صورت تداوم روند فعلي</a:t>
            </a:r>
            <a:endParaRPr lang="en-US" sz="3200" dirty="0"/>
          </a:p>
        </p:txBody>
      </p:sp>
      <p:graphicFrame>
        <p:nvGraphicFramePr>
          <p:cNvPr id="4" name="Chart 3"/>
          <p:cNvGraphicFramePr>
            <a:graphicFrameLocks noGrp="1"/>
          </p:cNvGraphicFramePr>
          <p:nvPr/>
        </p:nvGraphicFramePr>
        <p:xfrm>
          <a:off x="0" y="642918"/>
          <a:ext cx="8875682" cy="621508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511156"/>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rtl="1"/>
            <a:r>
              <a:rPr lang="fa-IR" sz="2400" dirty="0" smtClean="0">
                <a:solidFill>
                  <a:schemeClr val="bg1"/>
                </a:solidFill>
                <a:cs typeface="B Titr" pitchFamily="2" charset="-78"/>
              </a:rPr>
              <a:t>پيش‌بيني كشته‌شدگان تصادفات رانندگی بر اساس سناريوهاي مفروض </a:t>
            </a:r>
            <a:endParaRPr lang="en-US" sz="2400" dirty="0">
              <a:solidFill>
                <a:schemeClr val="bg1"/>
              </a:solidFill>
            </a:endParaRPr>
          </a:p>
        </p:txBody>
      </p:sp>
      <p:graphicFrame>
        <p:nvGraphicFramePr>
          <p:cNvPr id="8" name="Chart 7"/>
          <p:cNvGraphicFramePr/>
          <p:nvPr>
            <p:extLst>
              <p:ext uri="{D42A27DB-BD31-4B8C-83A1-F6EECF244321}">
                <p14:modId xmlns:p14="http://schemas.microsoft.com/office/powerpoint/2010/main" val="3406597318"/>
              </p:ext>
            </p:extLst>
          </p:nvPr>
        </p:nvGraphicFramePr>
        <p:xfrm>
          <a:off x="0" y="638629"/>
          <a:ext cx="9144000" cy="6219371"/>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11"/>
          <p:cNvPicPr/>
          <p:nvPr/>
        </p:nvPicPr>
        <p:blipFill>
          <a:blip r:embed="rId3" cstate="print"/>
          <a:srcRect l="64209" t="38823" r="32800" b="55656"/>
          <a:stretch>
            <a:fillRect/>
          </a:stretch>
        </p:blipFill>
        <p:spPr bwMode="auto">
          <a:xfrm>
            <a:off x="2931886" y="3802743"/>
            <a:ext cx="292099" cy="261711"/>
          </a:xfrm>
          <a:prstGeom prst="rect">
            <a:avLst/>
          </a:prstGeom>
          <a:noFill/>
          <a:ln w="9525">
            <a:noFill/>
            <a:miter lim="800000"/>
            <a:headEnd/>
            <a:tailEnd/>
          </a:ln>
        </p:spPr>
      </p:pic>
      <p:pic>
        <p:nvPicPr>
          <p:cNvPr id="13" name="Picture 12"/>
          <p:cNvPicPr/>
          <p:nvPr/>
        </p:nvPicPr>
        <p:blipFill>
          <a:blip r:embed="rId3" cstate="print"/>
          <a:srcRect l="67413" t="44166" r="29596" b="50848"/>
          <a:stretch>
            <a:fillRect/>
          </a:stretch>
        </p:blipFill>
        <p:spPr bwMode="auto">
          <a:xfrm>
            <a:off x="2017486" y="4107542"/>
            <a:ext cx="350157" cy="223158"/>
          </a:xfrm>
          <a:prstGeom prst="rect">
            <a:avLst/>
          </a:prstGeom>
          <a:noFill/>
          <a:ln w="9525">
            <a:noFill/>
            <a:miter lim="800000"/>
            <a:headEnd/>
            <a:tailEnd/>
          </a:ln>
        </p:spPr>
      </p:pic>
      <p:pic>
        <p:nvPicPr>
          <p:cNvPr id="14" name="Picture 13"/>
          <p:cNvPicPr/>
          <p:nvPr/>
        </p:nvPicPr>
        <p:blipFill>
          <a:blip r:embed="rId3" cstate="print"/>
          <a:srcRect l="64742" t="48439" r="32373" b="48177"/>
          <a:stretch>
            <a:fillRect/>
          </a:stretch>
        </p:blipFill>
        <p:spPr bwMode="auto">
          <a:xfrm>
            <a:off x="3657600" y="4805589"/>
            <a:ext cx="346982" cy="201839"/>
          </a:xfrm>
          <a:prstGeom prst="rect">
            <a:avLst/>
          </a:prstGeom>
          <a:noFill/>
          <a:ln w="9525">
            <a:noFill/>
            <a:miter lim="800000"/>
            <a:headEnd/>
            <a:tailEnd/>
          </a:ln>
        </p:spPr>
      </p:pic>
      <p:pic>
        <p:nvPicPr>
          <p:cNvPr id="15" name="Picture 14"/>
          <p:cNvPicPr/>
          <p:nvPr/>
        </p:nvPicPr>
        <p:blipFill>
          <a:blip r:embed="rId3" cstate="print"/>
          <a:srcRect l="62072" t="54317" r="34296" b="41409"/>
          <a:stretch>
            <a:fillRect/>
          </a:stretch>
        </p:blipFill>
        <p:spPr bwMode="auto">
          <a:xfrm>
            <a:off x="1190172" y="5152572"/>
            <a:ext cx="340178" cy="232228"/>
          </a:xfrm>
          <a:prstGeom prst="rect">
            <a:avLst/>
          </a:prstGeom>
          <a:noFill/>
          <a:ln w="9525">
            <a:noFill/>
            <a:miter lim="800000"/>
            <a:headEnd/>
            <a:tailEnd/>
          </a:ln>
        </p:spPr>
      </p:pic>
      <p:pic>
        <p:nvPicPr>
          <p:cNvPr id="16" name="Picture 15"/>
          <p:cNvPicPr/>
          <p:nvPr/>
        </p:nvPicPr>
        <p:blipFill>
          <a:blip r:embed="rId3" cstate="print"/>
          <a:srcRect l="62071" t="65002" r="34510" b="30368"/>
          <a:stretch>
            <a:fillRect/>
          </a:stretch>
        </p:blipFill>
        <p:spPr bwMode="auto">
          <a:xfrm>
            <a:off x="3265715" y="5625193"/>
            <a:ext cx="203200" cy="165100"/>
          </a:xfrm>
          <a:prstGeom prst="rect">
            <a:avLst/>
          </a:prstGeom>
          <a:noFill/>
          <a:ln w="9525">
            <a:noFill/>
            <a:miter lim="800000"/>
            <a:headEnd/>
            <a:tailEnd/>
          </a:ln>
        </p:spPr>
      </p:pic>
    </p:spTree>
    <p:extLst>
      <p:ext uri="{BB962C8B-B14F-4D97-AF65-F5344CB8AC3E}">
        <p14:creationId xmlns:p14="http://schemas.microsoft.com/office/powerpoint/2010/main" val="240105933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ChangeArrowheads="1"/>
          </p:cNvSpPr>
          <p:nvPr/>
        </p:nvSpPr>
        <p:spPr bwMode="auto">
          <a:xfrm>
            <a:off x="500969" y="395741"/>
            <a:ext cx="7960859" cy="5656715"/>
          </a:xfrm>
          <a:prstGeom prst="roundRect">
            <a:avLst>
              <a:gd name="adj" fmla="val 16667"/>
            </a:avLst>
          </a:prstGeom>
          <a:solidFill>
            <a:srgbClr val="FFFFFF"/>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vert="horz" wrap="square" lIns="91440" tIns="45720" rIns="91440" bIns="4572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0200" b="0" i="0" u="none" strike="noStrike" cap="none" normalizeH="0" baseline="0" dirty="0" smtClean="0">
                <a:ln>
                  <a:noFill/>
                </a:ln>
                <a:solidFill>
                  <a:schemeClr val="tx1"/>
                </a:solidFill>
                <a:effectLst/>
                <a:latin typeface="IranNastaliq" pitchFamily="18" charset="0"/>
                <a:ea typeface="Arial" pitchFamily="34" charset="0"/>
                <a:cs typeface="IranNastaliq" pitchFamily="18" charset="0"/>
              </a:rPr>
              <a:t>برنامه‌هاي</a:t>
            </a:r>
            <a:r>
              <a:rPr kumimoji="0" lang="fa-IR" sz="10200" b="0" i="0" u="none" strike="noStrike" cap="none" normalizeH="0" baseline="0" dirty="0" smtClean="0">
                <a:ln>
                  <a:noFill/>
                </a:ln>
                <a:solidFill>
                  <a:schemeClr val="tx1"/>
                </a:solidFill>
                <a:effectLst/>
                <a:latin typeface="IranNastaliq" pitchFamily="18" charset="0"/>
                <a:ea typeface="Arial" pitchFamily="34" charset="0"/>
                <a:cs typeface="IranNastaliq" pitchFamily="18" charset="0"/>
              </a:rPr>
              <a:t> افق </a:t>
            </a:r>
            <a:r>
              <a:rPr kumimoji="0" lang="ar-SA" sz="10200" b="0" i="0" u="none" strike="noStrike" cap="none" normalizeH="0" baseline="0" dirty="0" smtClean="0">
                <a:ln>
                  <a:noFill/>
                </a:ln>
                <a:solidFill>
                  <a:schemeClr val="tx1"/>
                </a:solidFill>
                <a:effectLst/>
                <a:latin typeface="IranNastaliq" pitchFamily="18" charset="0"/>
                <a:ea typeface="Arial" pitchFamily="34" charset="0"/>
                <a:cs typeface="IranNastaliq" pitchFamily="18" charset="0"/>
              </a:rPr>
              <a:t> كوتاه مدت</a:t>
            </a:r>
            <a:endParaRPr kumimoji="0" lang="fa-IR" sz="10200" b="0" i="0" u="none" strike="noStrike" cap="none" normalizeH="0" baseline="0" dirty="0" smtClean="0">
              <a:ln>
                <a:noFill/>
              </a:ln>
              <a:solidFill>
                <a:schemeClr val="tx1"/>
              </a:solidFill>
              <a:effectLst/>
              <a:latin typeface="IranNastaliq" pitchFamily="18" charset="0"/>
              <a:ea typeface="Arial" pitchFamily="34" charset="0"/>
              <a:cs typeface="IranNastaliq" pitchFamily="18" charset="0"/>
            </a:endParaRPr>
          </a:p>
          <a:p>
            <a:pPr lvl="0" algn="ctr" fontAlgn="base">
              <a:spcBef>
                <a:spcPct val="0"/>
              </a:spcBef>
              <a:spcAft>
                <a:spcPts val="1000"/>
              </a:spcAft>
            </a:pPr>
            <a:r>
              <a:rPr lang="fa-IR" sz="10200" dirty="0" smtClean="0">
                <a:latin typeface="IranNastaliq" pitchFamily="18" charset="0"/>
                <a:cs typeface="IranNastaliq" pitchFamily="18" charset="0"/>
              </a:rPr>
              <a:t> تا پايان 1397</a:t>
            </a:r>
            <a:endParaRPr lang="fa-IR" sz="10200" dirty="0" smtClean="0">
              <a:latin typeface="IranNastaliq" pitchFamily="18" charset="0"/>
              <a:ea typeface="Arial" pitchFamily="34" charset="0"/>
              <a:cs typeface="IranNastaliq"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lang="fa-IR" sz="10200" dirty="0" smtClean="0">
                <a:latin typeface="IranNastaliq" pitchFamily="18" charset="0"/>
                <a:ea typeface="Arial" pitchFamily="34" charset="0"/>
                <a:cs typeface="IranNastaliq" pitchFamily="18" charset="0"/>
              </a:rPr>
              <a:t>سناريوي شماره 2</a:t>
            </a:r>
            <a:endParaRPr kumimoji="0" lang="fa-IR" sz="10200" b="0" i="0" u="none" strike="noStrike" cap="none" normalizeH="0" baseline="0" dirty="0" smtClean="0">
              <a:ln>
                <a:noFill/>
              </a:ln>
              <a:solidFill>
                <a:schemeClr val="tx1"/>
              </a:solidFill>
              <a:effectLst/>
              <a:latin typeface="IranNastaliq" pitchFamily="18" charset="0"/>
              <a:ea typeface="Arial" pitchFamily="34" charset="0"/>
              <a:cs typeface="IranNastaliq"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85794"/>
            <a:ext cx="9144000" cy="5340369"/>
          </a:xfrm>
        </p:spPr>
        <p:txBody>
          <a:bodyPr>
            <a:normAutofit/>
          </a:bodyPr>
          <a:lstStyle/>
          <a:p>
            <a:pPr lvl="0" algn="r" rtl="1">
              <a:lnSpc>
                <a:spcPct val="150000"/>
              </a:lnSpc>
            </a:pPr>
            <a:r>
              <a:rPr lang="fa-IR" sz="2400" dirty="0" smtClean="0">
                <a:cs typeface="B Titr" pitchFamily="2" charset="-78"/>
              </a:rPr>
              <a:t>افزایش </a:t>
            </a:r>
            <a:r>
              <a:rPr lang="fa-IR" sz="2400" dirty="0">
                <a:cs typeface="B Titr" pitchFamily="2" charset="-78"/>
              </a:rPr>
              <a:t>ظرفیت استفاده از حمل‌و‌نقل ریلی(مسافری و بار) </a:t>
            </a:r>
            <a:endParaRPr lang="en-US" sz="2400" dirty="0">
              <a:cs typeface="B Titr" pitchFamily="2" charset="-78"/>
            </a:endParaRPr>
          </a:p>
          <a:p>
            <a:pPr lvl="0" algn="r" rtl="1">
              <a:lnSpc>
                <a:spcPct val="150000"/>
              </a:lnSpc>
            </a:pPr>
            <a:r>
              <a:rPr lang="fa-IR" sz="2400" dirty="0" smtClean="0">
                <a:solidFill>
                  <a:schemeClr val="accent4">
                    <a:lumMod val="75000"/>
                  </a:schemeClr>
                </a:solidFill>
                <a:cs typeface="B Titr" pitchFamily="2" charset="-78"/>
              </a:rPr>
              <a:t>ايجاد </a:t>
            </a:r>
            <a:r>
              <a:rPr lang="fa-IR" sz="2400" dirty="0">
                <a:solidFill>
                  <a:schemeClr val="accent4">
                    <a:lumMod val="75000"/>
                  </a:schemeClr>
                </a:solidFill>
                <a:cs typeface="B Titr" pitchFamily="2" charset="-78"/>
              </a:rPr>
              <a:t>و يا بازنگري قوانين/ </a:t>
            </a:r>
            <a:r>
              <a:rPr lang="fa-IR" sz="2400" dirty="0" smtClean="0">
                <a:solidFill>
                  <a:schemeClr val="accent4">
                    <a:lumMod val="75000"/>
                  </a:schemeClr>
                </a:solidFill>
                <a:cs typeface="B Titr" pitchFamily="2" charset="-78"/>
              </a:rPr>
              <a:t>لوايح/ </a:t>
            </a:r>
            <a:r>
              <a:rPr lang="fa-IR" sz="2400" dirty="0">
                <a:solidFill>
                  <a:schemeClr val="accent4">
                    <a:lumMod val="75000"/>
                  </a:schemeClr>
                </a:solidFill>
                <a:cs typeface="B Titr" pitchFamily="2" charset="-78"/>
              </a:rPr>
              <a:t>طرح‌هاي بالا دست با محوريت افزايش سهم حمل‌ونقل همگاني </a:t>
            </a:r>
            <a:endParaRPr lang="en-US" sz="2400" dirty="0">
              <a:solidFill>
                <a:schemeClr val="accent4">
                  <a:lumMod val="75000"/>
                </a:schemeClr>
              </a:solidFill>
              <a:cs typeface="B Titr" pitchFamily="2" charset="-78"/>
            </a:endParaRPr>
          </a:p>
          <a:p>
            <a:pPr lvl="0" algn="r" rtl="1">
              <a:lnSpc>
                <a:spcPct val="150000"/>
              </a:lnSpc>
            </a:pPr>
            <a:r>
              <a:rPr lang="fa-IR" sz="2400" dirty="0" smtClean="0">
                <a:cs typeface="B Titr" pitchFamily="2" charset="-78"/>
              </a:rPr>
              <a:t>بازنگري </a:t>
            </a:r>
            <a:r>
              <a:rPr lang="fa-IR" sz="2400" dirty="0">
                <a:cs typeface="B Titr" pitchFamily="2" charset="-78"/>
              </a:rPr>
              <a:t>در روند اخذ عوارض و اعمال بيمه خودرو </a:t>
            </a:r>
            <a:endParaRPr lang="en-US" sz="2400" dirty="0">
              <a:cs typeface="B Titr" pitchFamily="2" charset="-78"/>
            </a:endParaRPr>
          </a:p>
          <a:p>
            <a:pPr lvl="0" algn="r" rtl="1">
              <a:lnSpc>
                <a:spcPct val="150000"/>
              </a:lnSpc>
            </a:pPr>
            <a:r>
              <a:rPr lang="fa-IR" sz="2400" dirty="0" smtClean="0">
                <a:solidFill>
                  <a:schemeClr val="accent4">
                    <a:lumMod val="75000"/>
                  </a:schemeClr>
                </a:solidFill>
                <a:cs typeface="B Titr" pitchFamily="2" charset="-78"/>
              </a:rPr>
              <a:t>ارتقاء </a:t>
            </a:r>
            <a:r>
              <a:rPr lang="fa-IR" sz="2400" dirty="0">
                <a:solidFill>
                  <a:schemeClr val="accent4">
                    <a:lumMod val="75000"/>
                  </a:schemeClr>
                </a:solidFill>
                <a:cs typeface="B Titr" pitchFamily="2" charset="-78"/>
              </a:rPr>
              <a:t>مستمر كيفيت حمل‌ونقل همگاني </a:t>
            </a:r>
            <a:endParaRPr lang="en-US" sz="2400" dirty="0">
              <a:solidFill>
                <a:schemeClr val="accent4">
                  <a:lumMod val="75000"/>
                </a:schemeClr>
              </a:solidFill>
              <a:cs typeface="B Titr" pitchFamily="2" charset="-78"/>
            </a:endParaRPr>
          </a:p>
          <a:p>
            <a:pPr lvl="0" algn="r" rtl="1">
              <a:lnSpc>
                <a:spcPct val="150000"/>
              </a:lnSpc>
            </a:pPr>
            <a:r>
              <a:rPr lang="fa-IR" sz="2400" dirty="0" smtClean="0">
                <a:cs typeface="B Titr" pitchFamily="2" charset="-78"/>
              </a:rPr>
              <a:t>توسعه </a:t>
            </a:r>
            <a:r>
              <a:rPr lang="fa-IR" sz="2400" dirty="0">
                <a:cs typeface="B Titr" pitchFamily="2" charset="-78"/>
              </a:rPr>
              <a:t>حمل‌ونقل همگاني سبك </a:t>
            </a:r>
            <a:endParaRPr lang="en-US" sz="2400" dirty="0">
              <a:cs typeface="B Titr" pitchFamily="2" charset="-78"/>
            </a:endParaRPr>
          </a:p>
          <a:p>
            <a:pPr lvl="0" algn="r" rtl="1">
              <a:lnSpc>
                <a:spcPct val="150000"/>
              </a:lnSpc>
            </a:pPr>
            <a:r>
              <a:rPr lang="fa-IR" sz="2400" dirty="0" smtClean="0">
                <a:solidFill>
                  <a:schemeClr val="accent4">
                    <a:lumMod val="75000"/>
                  </a:schemeClr>
                </a:solidFill>
                <a:cs typeface="B Titr" pitchFamily="2" charset="-78"/>
              </a:rPr>
              <a:t>مديريت </a:t>
            </a:r>
            <a:r>
              <a:rPr lang="fa-IR" sz="2400" dirty="0">
                <a:solidFill>
                  <a:schemeClr val="accent4">
                    <a:lumMod val="75000"/>
                  </a:schemeClr>
                </a:solidFill>
                <a:cs typeface="B Titr" pitchFamily="2" charset="-78"/>
              </a:rPr>
              <a:t>تقاضا </a:t>
            </a:r>
            <a:endParaRPr lang="fa-IR" sz="2400" dirty="0" smtClean="0">
              <a:solidFill>
                <a:schemeClr val="accent4">
                  <a:lumMod val="75000"/>
                </a:schemeClr>
              </a:solidFill>
              <a:cs typeface="B Titr" pitchFamily="2" charset="-78"/>
            </a:endParaRPr>
          </a:p>
          <a:p>
            <a:pPr lvl="0" algn="r" rtl="1">
              <a:lnSpc>
                <a:spcPct val="150000"/>
              </a:lnSpc>
            </a:pPr>
            <a:r>
              <a:rPr lang="fa-IR" sz="2400" dirty="0" smtClean="0">
                <a:cs typeface="B Titr" pitchFamily="2" charset="-78"/>
              </a:rPr>
              <a:t>محدوديت ساخت معابر درون‌شهري و حومه(با توجه به توسعه حمل‌ونقل عمومي)</a:t>
            </a:r>
            <a:endParaRPr lang="en-US" sz="2400" dirty="0">
              <a:cs typeface="B Titr" pitchFamily="2" charset="-78"/>
            </a:endParaRPr>
          </a:p>
          <a:p>
            <a:pPr>
              <a:lnSpc>
                <a:spcPct val="150000"/>
              </a:lnSpc>
            </a:pPr>
            <a:endParaRPr lang="en-US" sz="2400" dirty="0">
              <a:cs typeface="B Titr" pitchFamily="2" charset="-78"/>
            </a:endParaRPr>
          </a:p>
        </p:txBody>
      </p:sp>
      <p:sp>
        <p:nvSpPr>
          <p:cNvPr id="4" name="Rectangle 3"/>
          <p:cNvSpPr/>
          <p:nvPr/>
        </p:nvSpPr>
        <p:spPr>
          <a:xfrm>
            <a:off x="0" y="0"/>
            <a:ext cx="91440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rtl="1">
              <a:buNone/>
            </a:pPr>
            <a:r>
              <a:rPr lang="fa-IR" sz="2800" b="1" dirty="0" smtClean="0">
                <a:solidFill>
                  <a:schemeClr val="bg1"/>
                </a:solidFill>
                <a:cs typeface="B Titr" pitchFamily="2" charset="-78"/>
              </a:rPr>
              <a:t>افزايش سهم حمل‌ونقل همگاني و كاهش خودرومحوري</a:t>
            </a:r>
            <a:endParaRPr lang="en-US" sz="2800" b="1" dirty="0">
              <a:solidFill>
                <a:schemeClr val="bg1"/>
              </a:solidFill>
              <a:cs typeface="B Titr" pitchFamily="2" charset="-78"/>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901688"/>
          <a:ext cx="9144000" cy="4265400"/>
        </p:xfrm>
        <a:graphic>
          <a:graphicData uri="http://schemas.openxmlformats.org/drawingml/2006/table">
            <a:tbl>
              <a:tblPr firstRow="1" bandRow="1">
                <a:tableStyleId>{5C22544A-7EE6-4342-B048-85BDC9FD1C3A}</a:tableStyleId>
              </a:tblPr>
              <a:tblGrid>
                <a:gridCol w="3048000"/>
                <a:gridCol w="3048000"/>
                <a:gridCol w="3048000"/>
              </a:tblGrid>
              <a:tr h="725994">
                <a:tc>
                  <a:txBody>
                    <a:bodyPr/>
                    <a:lstStyle/>
                    <a:p>
                      <a:pPr algn="ctr" rtl="1">
                        <a:lnSpc>
                          <a:spcPct val="115000"/>
                        </a:lnSpc>
                        <a:spcAft>
                          <a:spcPts val="0"/>
                        </a:spcAft>
                      </a:pPr>
                      <a:r>
                        <a:rPr lang="fa-IR" sz="1400" kern="1200" dirty="0">
                          <a:solidFill>
                            <a:schemeClr val="tx1">
                              <a:lumMod val="95000"/>
                              <a:lumOff val="5000"/>
                            </a:schemeClr>
                          </a:solidFill>
                          <a:cs typeface="B Titr" pitchFamily="2" charset="-78"/>
                        </a:rPr>
                        <a:t>میزان بار قابل جذب</a:t>
                      </a:r>
                      <a:endParaRPr lang="en-US" sz="1800" dirty="0">
                        <a:solidFill>
                          <a:schemeClr val="tx1">
                            <a:lumMod val="95000"/>
                            <a:lumOff val="5000"/>
                          </a:schemeClr>
                        </a:solidFill>
                        <a:cs typeface="B Titr" pitchFamily="2" charset="-78"/>
                      </a:endParaRPr>
                    </a:p>
                    <a:p>
                      <a:pPr algn="ctr" rtl="1">
                        <a:lnSpc>
                          <a:spcPct val="115000"/>
                        </a:lnSpc>
                        <a:spcAft>
                          <a:spcPts val="0"/>
                        </a:spcAft>
                      </a:pPr>
                      <a:r>
                        <a:rPr lang="fa-IR" sz="1400" kern="1200" dirty="0">
                          <a:solidFill>
                            <a:schemeClr val="tx1">
                              <a:lumMod val="95000"/>
                              <a:lumOff val="5000"/>
                            </a:schemeClr>
                          </a:solidFill>
                          <a:cs typeface="B Titr" pitchFamily="2" charset="-78"/>
                        </a:rPr>
                        <a:t>(میلیون تن/نفر)</a:t>
                      </a:r>
                      <a:endParaRPr lang="en-US" sz="1800" dirty="0">
                        <a:solidFill>
                          <a:schemeClr val="tx1">
                            <a:lumMod val="95000"/>
                            <a:lumOff val="5000"/>
                          </a:schemeClr>
                        </a:solidFill>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400" kern="1200">
                          <a:solidFill>
                            <a:schemeClr val="tx1">
                              <a:lumMod val="95000"/>
                              <a:lumOff val="5000"/>
                            </a:schemeClr>
                          </a:solidFill>
                          <a:cs typeface="B Titr" pitchFamily="2" charset="-78"/>
                        </a:rPr>
                        <a:t>کیلومتر</a:t>
                      </a:r>
                      <a:endParaRPr lang="en-US" sz="1800">
                        <a:solidFill>
                          <a:schemeClr val="tx1">
                            <a:lumMod val="95000"/>
                            <a:lumOff val="5000"/>
                          </a:schemeClr>
                        </a:solidFill>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400" kern="1200" dirty="0">
                          <a:solidFill>
                            <a:schemeClr val="tx1">
                              <a:lumMod val="95000"/>
                              <a:lumOff val="5000"/>
                            </a:schemeClr>
                          </a:solidFill>
                          <a:cs typeface="B Titr" pitchFamily="2" charset="-78"/>
                        </a:rPr>
                        <a:t>عنوان</a:t>
                      </a:r>
                      <a:endParaRPr lang="en-US" sz="1800" dirty="0">
                        <a:solidFill>
                          <a:schemeClr val="tx1">
                            <a:lumMod val="95000"/>
                            <a:lumOff val="5000"/>
                          </a:schemeClr>
                        </a:solidFill>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902">
                <a:tc>
                  <a:txBody>
                    <a:bodyPr/>
                    <a:lstStyle/>
                    <a:p>
                      <a:pPr algn="ctr" rtl="1">
                        <a:lnSpc>
                          <a:spcPct val="115000"/>
                        </a:lnSpc>
                        <a:spcAft>
                          <a:spcPts val="0"/>
                        </a:spcAft>
                      </a:pPr>
                      <a:r>
                        <a:rPr lang="fa-IR" sz="1400" kern="1200" dirty="0">
                          <a:solidFill>
                            <a:schemeClr val="accent4">
                              <a:lumMod val="75000"/>
                            </a:schemeClr>
                          </a:solidFill>
                          <a:cs typeface="B Titr" pitchFamily="2" charset="-78"/>
                        </a:rPr>
                        <a:t>14.5</a:t>
                      </a:r>
                      <a:endParaRPr lang="en-US" sz="1800" dirty="0">
                        <a:solidFill>
                          <a:schemeClr val="accent4">
                            <a:lumMod val="75000"/>
                          </a:schemeClr>
                        </a:solidFill>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400" kern="1200" dirty="0">
                          <a:solidFill>
                            <a:schemeClr val="accent4">
                              <a:lumMod val="75000"/>
                            </a:schemeClr>
                          </a:solidFill>
                          <a:cs typeface="B Titr" pitchFamily="2" charset="-78"/>
                        </a:rPr>
                        <a:t>65</a:t>
                      </a:r>
                      <a:endParaRPr lang="en-US" sz="1800" dirty="0">
                        <a:solidFill>
                          <a:schemeClr val="accent4">
                            <a:lumMod val="75000"/>
                          </a:schemeClr>
                        </a:solidFill>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400" kern="1200" dirty="0">
                          <a:solidFill>
                            <a:schemeClr val="accent4">
                              <a:lumMod val="75000"/>
                            </a:schemeClr>
                          </a:solidFill>
                          <a:cs typeface="B Titr" pitchFamily="2" charset="-78"/>
                        </a:rPr>
                        <a:t>خطوط فرعی</a:t>
                      </a:r>
                      <a:endParaRPr lang="en-US" sz="1800" dirty="0">
                        <a:solidFill>
                          <a:schemeClr val="accent4">
                            <a:lumMod val="75000"/>
                          </a:schemeClr>
                        </a:solidFill>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902">
                <a:tc>
                  <a:txBody>
                    <a:bodyPr/>
                    <a:lstStyle/>
                    <a:p>
                      <a:pPr algn="ctr" rtl="1">
                        <a:lnSpc>
                          <a:spcPct val="115000"/>
                        </a:lnSpc>
                        <a:spcAft>
                          <a:spcPts val="0"/>
                        </a:spcAft>
                      </a:pPr>
                      <a:r>
                        <a:rPr lang="fa-IR" sz="1400" kern="1200">
                          <a:solidFill>
                            <a:schemeClr val="tx1">
                              <a:lumMod val="95000"/>
                              <a:lumOff val="5000"/>
                            </a:schemeClr>
                          </a:solidFill>
                          <a:cs typeface="B Titr" pitchFamily="2" charset="-78"/>
                        </a:rPr>
                        <a:t>4</a:t>
                      </a:r>
                      <a:endParaRPr lang="en-US" sz="1800">
                        <a:solidFill>
                          <a:schemeClr val="tx1">
                            <a:lumMod val="95000"/>
                            <a:lumOff val="5000"/>
                          </a:schemeClr>
                        </a:solidFill>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400" kern="1200" dirty="0">
                          <a:solidFill>
                            <a:schemeClr val="tx1">
                              <a:lumMod val="95000"/>
                              <a:lumOff val="5000"/>
                            </a:schemeClr>
                          </a:solidFill>
                          <a:cs typeface="B Titr" pitchFamily="2" charset="-78"/>
                        </a:rPr>
                        <a:t>320</a:t>
                      </a:r>
                      <a:endParaRPr lang="en-US" sz="1800" dirty="0">
                        <a:solidFill>
                          <a:schemeClr val="tx1">
                            <a:lumMod val="95000"/>
                            <a:lumOff val="5000"/>
                          </a:schemeClr>
                        </a:solidFill>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400" kern="1200" dirty="0">
                          <a:solidFill>
                            <a:schemeClr val="tx1">
                              <a:lumMod val="95000"/>
                              <a:lumOff val="5000"/>
                            </a:schemeClr>
                          </a:solidFill>
                          <a:cs typeface="B Titr" pitchFamily="2" charset="-78"/>
                        </a:rPr>
                        <a:t>خطوط دوم و تراک بندی</a:t>
                      </a:r>
                      <a:endParaRPr lang="en-US" sz="1800" dirty="0">
                        <a:solidFill>
                          <a:schemeClr val="tx1">
                            <a:lumMod val="95000"/>
                            <a:lumOff val="5000"/>
                          </a:schemeClr>
                        </a:solidFill>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5994">
                <a:tc>
                  <a:txBody>
                    <a:bodyPr/>
                    <a:lstStyle/>
                    <a:p>
                      <a:pPr algn="ctr" rtl="1">
                        <a:lnSpc>
                          <a:spcPct val="115000"/>
                        </a:lnSpc>
                        <a:spcAft>
                          <a:spcPts val="0"/>
                        </a:spcAft>
                      </a:pPr>
                      <a:r>
                        <a:rPr lang="fa-IR" sz="1400" kern="1200" dirty="0">
                          <a:solidFill>
                            <a:schemeClr val="accent4">
                              <a:lumMod val="75000"/>
                            </a:schemeClr>
                          </a:solidFill>
                          <a:cs typeface="B Titr" pitchFamily="2" charset="-78"/>
                        </a:rPr>
                        <a:t>4</a:t>
                      </a:r>
                      <a:endParaRPr lang="en-US" sz="1800" dirty="0">
                        <a:solidFill>
                          <a:schemeClr val="accent4">
                            <a:lumMod val="75000"/>
                          </a:schemeClr>
                        </a:solidFill>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400" kern="1200" dirty="0">
                          <a:solidFill>
                            <a:schemeClr val="accent4">
                              <a:lumMod val="75000"/>
                            </a:schemeClr>
                          </a:solidFill>
                          <a:cs typeface="B Titr" pitchFamily="2" charset="-78"/>
                        </a:rPr>
                        <a:t>-</a:t>
                      </a:r>
                      <a:endParaRPr lang="en-US" sz="1800" dirty="0">
                        <a:solidFill>
                          <a:schemeClr val="accent4">
                            <a:lumMod val="75000"/>
                          </a:schemeClr>
                        </a:solidFill>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400" kern="1200" dirty="0">
                          <a:solidFill>
                            <a:schemeClr val="accent4">
                              <a:lumMod val="75000"/>
                            </a:schemeClr>
                          </a:solidFill>
                          <a:cs typeface="B Titr" pitchFamily="2" charset="-78"/>
                        </a:rPr>
                        <a:t>احداث 2 پایانه ترکیبی ریلی-جاده‌ای</a:t>
                      </a:r>
                      <a:endParaRPr lang="en-US" sz="1800" dirty="0">
                        <a:solidFill>
                          <a:schemeClr val="accent4">
                            <a:lumMod val="75000"/>
                          </a:schemeClr>
                        </a:solidFill>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902">
                <a:tc>
                  <a:txBody>
                    <a:bodyPr/>
                    <a:lstStyle/>
                    <a:p>
                      <a:pPr algn="ctr" rtl="1">
                        <a:lnSpc>
                          <a:spcPts val="1460"/>
                        </a:lnSpc>
                        <a:spcAft>
                          <a:spcPts val="0"/>
                        </a:spcAft>
                      </a:pPr>
                      <a:r>
                        <a:rPr lang="fa-IR" sz="1400" kern="1200" dirty="0">
                          <a:solidFill>
                            <a:schemeClr val="tx1">
                              <a:lumMod val="95000"/>
                              <a:lumOff val="5000"/>
                            </a:schemeClr>
                          </a:solidFill>
                          <a:cs typeface="B Titr" pitchFamily="2" charset="-78"/>
                        </a:rPr>
                        <a:t>11میلیون تن</a:t>
                      </a:r>
                      <a:endParaRPr lang="en-US" sz="1800" dirty="0">
                        <a:solidFill>
                          <a:schemeClr val="tx1">
                            <a:lumMod val="95000"/>
                            <a:lumOff val="5000"/>
                          </a:schemeClr>
                        </a:solidFill>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lnSpc>
                          <a:spcPts val="1460"/>
                        </a:lnSpc>
                        <a:spcAft>
                          <a:spcPts val="0"/>
                        </a:spcAft>
                      </a:pPr>
                      <a:r>
                        <a:rPr lang="fa-IR" sz="1400" kern="1200" dirty="0">
                          <a:solidFill>
                            <a:schemeClr val="tx1">
                              <a:lumMod val="95000"/>
                              <a:lumOff val="5000"/>
                            </a:schemeClr>
                          </a:solidFill>
                          <a:cs typeface="B Titr" pitchFamily="2" charset="-78"/>
                        </a:rPr>
                        <a:t>750</a:t>
                      </a:r>
                      <a:endParaRPr lang="en-US" sz="1800" dirty="0">
                        <a:solidFill>
                          <a:schemeClr val="tx1">
                            <a:lumMod val="95000"/>
                            <a:lumOff val="5000"/>
                          </a:schemeClr>
                        </a:solidFill>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lnSpc>
                          <a:spcPts val="1460"/>
                        </a:lnSpc>
                        <a:spcAft>
                          <a:spcPts val="0"/>
                        </a:spcAft>
                      </a:pPr>
                      <a:r>
                        <a:rPr lang="fa-IR" sz="1400" kern="1200" dirty="0">
                          <a:solidFill>
                            <a:schemeClr val="tx1">
                              <a:lumMod val="95000"/>
                              <a:lumOff val="5000"/>
                            </a:schemeClr>
                          </a:solidFill>
                          <a:cs typeface="B Titr" pitchFamily="2" charset="-78"/>
                        </a:rPr>
                        <a:t>احداث خطوط </a:t>
                      </a:r>
                      <a:r>
                        <a:rPr lang="fa-IR" sz="1400" kern="1200" dirty="0" smtClean="0">
                          <a:solidFill>
                            <a:schemeClr val="tx1">
                              <a:lumMod val="95000"/>
                              <a:lumOff val="5000"/>
                            </a:schemeClr>
                          </a:solidFill>
                          <a:cs typeface="B Titr" pitchFamily="2" charset="-78"/>
                        </a:rPr>
                        <a:t>جدید.</a:t>
                      </a:r>
                      <a:endParaRPr lang="en-US" sz="1800" dirty="0">
                        <a:solidFill>
                          <a:schemeClr val="tx1">
                            <a:lumMod val="95000"/>
                            <a:lumOff val="5000"/>
                          </a:schemeClr>
                        </a:solidFill>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902">
                <a:tc>
                  <a:txBody>
                    <a:bodyPr/>
                    <a:lstStyle/>
                    <a:p>
                      <a:pPr algn="ctr" rtl="1">
                        <a:lnSpc>
                          <a:spcPts val="1460"/>
                        </a:lnSpc>
                        <a:spcAft>
                          <a:spcPts val="0"/>
                        </a:spcAft>
                      </a:pPr>
                      <a:r>
                        <a:rPr lang="fa-IR" sz="1400" kern="1200" dirty="0">
                          <a:solidFill>
                            <a:schemeClr val="tx1">
                              <a:lumMod val="95000"/>
                              <a:lumOff val="5000"/>
                            </a:schemeClr>
                          </a:solidFill>
                          <a:cs typeface="B Titr" pitchFamily="2" charset="-78"/>
                        </a:rPr>
                        <a:t>3 میلیون نفر</a:t>
                      </a:r>
                      <a:endParaRPr lang="en-US" sz="1800" dirty="0">
                        <a:solidFill>
                          <a:schemeClr val="tx1">
                            <a:lumMod val="95000"/>
                            <a:lumOff val="5000"/>
                          </a:schemeClr>
                        </a:solidFill>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tc vMerge="1">
                  <a:txBody>
                    <a:bodyPr/>
                    <a:lstStyle/>
                    <a:p>
                      <a:endParaRPr lang="en-US" dirty="0"/>
                    </a:p>
                  </a:txBody>
                  <a:tcPr/>
                </a:tc>
              </a:tr>
              <a:tr h="468902">
                <a:tc>
                  <a:txBody>
                    <a:bodyPr/>
                    <a:lstStyle/>
                    <a:p>
                      <a:pPr algn="ctr" rtl="1">
                        <a:lnSpc>
                          <a:spcPts val="1460"/>
                        </a:lnSpc>
                        <a:spcAft>
                          <a:spcPts val="0"/>
                        </a:spcAft>
                      </a:pPr>
                      <a:r>
                        <a:rPr lang="fa-IR" sz="1400" kern="1200" dirty="0">
                          <a:solidFill>
                            <a:schemeClr val="accent4">
                              <a:lumMod val="75000"/>
                            </a:schemeClr>
                          </a:solidFill>
                          <a:cs typeface="B Titr" pitchFamily="2" charset="-78"/>
                        </a:rPr>
                        <a:t>22 میلیون نفر</a:t>
                      </a:r>
                      <a:endParaRPr lang="en-US" sz="1800" dirty="0">
                        <a:solidFill>
                          <a:schemeClr val="accent4">
                            <a:lumMod val="75000"/>
                          </a:schemeClr>
                        </a:solidFill>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ts val="1460"/>
                        </a:lnSpc>
                        <a:spcAft>
                          <a:spcPts val="0"/>
                        </a:spcAft>
                      </a:pPr>
                      <a:r>
                        <a:rPr lang="fa-IR" sz="1400" kern="1200" dirty="0">
                          <a:solidFill>
                            <a:schemeClr val="accent4">
                              <a:lumMod val="75000"/>
                            </a:schemeClr>
                          </a:solidFill>
                          <a:cs typeface="B Titr" pitchFamily="2" charset="-78"/>
                        </a:rPr>
                        <a:t>289</a:t>
                      </a:r>
                      <a:endParaRPr lang="en-US" sz="1800" dirty="0">
                        <a:solidFill>
                          <a:schemeClr val="accent4">
                            <a:lumMod val="75000"/>
                          </a:schemeClr>
                        </a:solidFill>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ts val="1460"/>
                        </a:lnSpc>
                        <a:spcAft>
                          <a:spcPts val="0"/>
                        </a:spcAft>
                      </a:pPr>
                      <a:r>
                        <a:rPr lang="fa-IR" sz="1400" kern="1200" dirty="0">
                          <a:solidFill>
                            <a:schemeClr val="accent4">
                              <a:lumMod val="75000"/>
                            </a:schemeClr>
                          </a:solidFill>
                          <a:cs typeface="B Titr" pitchFamily="2" charset="-78"/>
                        </a:rPr>
                        <a:t>احداث خطوط حومه ای</a:t>
                      </a:r>
                      <a:endParaRPr lang="en-US" sz="1800" dirty="0">
                        <a:solidFill>
                          <a:schemeClr val="accent4">
                            <a:lumMod val="75000"/>
                          </a:schemeClr>
                        </a:solidFill>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902">
                <a:tc gridSpan="3">
                  <a:txBody>
                    <a:bodyPr/>
                    <a:lstStyle/>
                    <a:p>
                      <a:pPr algn="ctr" rtl="1">
                        <a:lnSpc>
                          <a:spcPts val="1460"/>
                        </a:lnSpc>
                        <a:spcAft>
                          <a:spcPts val="0"/>
                        </a:spcAft>
                      </a:pPr>
                      <a:r>
                        <a:rPr lang="fa-IR" sz="1400" kern="1200" dirty="0">
                          <a:solidFill>
                            <a:schemeClr val="tx1">
                              <a:lumMod val="95000"/>
                              <a:lumOff val="5000"/>
                            </a:schemeClr>
                          </a:solidFill>
                          <a:cs typeface="B Titr" pitchFamily="2" charset="-78"/>
                        </a:rPr>
                        <a:t>جمع</a:t>
                      </a:r>
                      <a:endParaRPr lang="en-US" sz="1800" dirty="0">
                        <a:solidFill>
                          <a:schemeClr val="tx1">
                            <a:lumMod val="95000"/>
                            <a:lumOff val="5000"/>
                          </a:schemeClr>
                        </a:solidFill>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lnSpc>
                          <a:spcPts val="1460"/>
                        </a:lnSpc>
                        <a:spcAft>
                          <a:spcPts val="0"/>
                        </a:spcAft>
                      </a:pPr>
                      <a:endParaRPr lang="en-US" sz="1100" dirty="0">
                        <a:latin typeface="Calibri"/>
                        <a:ea typeface="Calibri"/>
                        <a:cs typeface="Arial"/>
                      </a:endParaRPr>
                    </a:p>
                  </a:txBody>
                  <a:tcPr anchor="ctr"/>
                </a:tc>
                <a:tc hMerge="1">
                  <a:txBody>
                    <a:bodyPr/>
                    <a:lstStyle/>
                    <a:p>
                      <a:pPr algn="ctr" rtl="1">
                        <a:lnSpc>
                          <a:spcPts val="1460"/>
                        </a:lnSpc>
                        <a:spcAft>
                          <a:spcPts val="0"/>
                        </a:spcAft>
                      </a:pPr>
                      <a:endParaRPr lang="en-US" sz="1100" dirty="0">
                        <a:latin typeface="Calibri"/>
                        <a:ea typeface="Calibri"/>
                        <a:cs typeface="Arial"/>
                      </a:endParaRPr>
                    </a:p>
                  </a:txBody>
                  <a:tcPr anchor="ctr"/>
                </a:tc>
              </a:tr>
            </a:tbl>
          </a:graphicData>
        </a:graphic>
      </p:graphicFrame>
      <p:sp>
        <p:nvSpPr>
          <p:cNvPr id="1025" name="Rectangle 1"/>
          <p:cNvSpPr>
            <a:spLocks noChangeArrowheads="1"/>
          </p:cNvSpPr>
          <p:nvPr/>
        </p:nvSpPr>
        <p:spPr bwMode="auto">
          <a:xfrm>
            <a:off x="0" y="30779"/>
            <a:ext cx="9144000" cy="55908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126960" rIns="9144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bmk="">
                <a:ln>
                  <a:noFill/>
                </a:ln>
                <a:solidFill>
                  <a:schemeClr val="bg1"/>
                </a:solidFill>
                <a:effectLst/>
                <a:latin typeface="Cambria" pitchFamily="18" charset="0"/>
                <a:ea typeface="Times New Roman" pitchFamily="18" charset="0"/>
                <a:cs typeface="B Titr" pitchFamily="2" charset="-78"/>
              </a:rPr>
              <a:t>برنامه توسعه خطوط ريلي در افق كوتاه‌مدت</a:t>
            </a:r>
            <a:endParaRPr kumimoji="0" lang="en-US" sz="3600" b="1" i="1" u="none" strike="noStrike" cap="none" normalizeH="0" baseline="0" dirty="0" smtClean="0">
              <a:ln>
                <a:noFill/>
              </a:ln>
              <a:solidFill>
                <a:schemeClr val="bg1"/>
              </a:solidFill>
              <a:effectLst/>
              <a:latin typeface="Cambria" pitchFamily="18" charset="0"/>
              <a:ea typeface="Times New Roman"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57232"/>
            <a:ext cx="9144000" cy="5268931"/>
          </a:xfrm>
        </p:spPr>
        <p:txBody>
          <a:bodyPr/>
          <a:lstStyle/>
          <a:p>
            <a:pPr lvl="0" algn="r" rtl="1">
              <a:lnSpc>
                <a:spcPct val="150000"/>
              </a:lnSpc>
            </a:pPr>
            <a:r>
              <a:rPr lang="fa-IR" sz="2600" dirty="0" smtClean="0">
                <a:cs typeface="B Titr" pitchFamily="2" charset="-78"/>
              </a:rPr>
              <a:t>درنظرگيري </a:t>
            </a:r>
            <a:r>
              <a:rPr lang="fa-IR" sz="2600" dirty="0">
                <a:cs typeface="B Titr" pitchFamily="2" charset="-78"/>
              </a:rPr>
              <a:t>سازوكار وابزارهاي قانوني لازم جهت افزایش 10 درصدی سالانه قیمت بنزین بصورت مستمر </a:t>
            </a:r>
            <a:endParaRPr lang="en-US" sz="2600" dirty="0">
              <a:cs typeface="B Titr" pitchFamily="2" charset="-78"/>
            </a:endParaRPr>
          </a:p>
          <a:p>
            <a:pPr lvl="0" algn="r" rtl="1">
              <a:lnSpc>
                <a:spcPct val="150000"/>
              </a:lnSpc>
            </a:pPr>
            <a:r>
              <a:rPr lang="en-US" sz="2600" dirty="0">
                <a:cs typeface="B Titr" pitchFamily="2" charset="-78"/>
              </a:rPr>
              <a:t> </a:t>
            </a:r>
            <a:r>
              <a:rPr lang="fa-IR" sz="2600" dirty="0">
                <a:solidFill>
                  <a:schemeClr val="accent4">
                    <a:lumMod val="75000"/>
                  </a:schemeClr>
                </a:solidFill>
                <a:cs typeface="B Titr" pitchFamily="2" charset="-78"/>
              </a:rPr>
              <a:t>افزایش قیمت گازوئیل از 300 تومان به 500 تومان </a:t>
            </a:r>
            <a:endParaRPr lang="en-US" sz="2600" dirty="0">
              <a:solidFill>
                <a:schemeClr val="accent4">
                  <a:lumMod val="75000"/>
                </a:schemeClr>
              </a:solidFill>
              <a:cs typeface="B Titr" pitchFamily="2" charset="-78"/>
            </a:endParaRPr>
          </a:p>
          <a:p>
            <a:pPr>
              <a:lnSpc>
                <a:spcPct val="150000"/>
              </a:lnSpc>
            </a:pPr>
            <a:endParaRPr lang="en-US" dirty="0">
              <a:cs typeface="B Titr" pitchFamily="2" charset="-78"/>
            </a:endParaRPr>
          </a:p>
        </p:txBody>
      </p:sp>
      <p:sp>
        <p:nvSpPr>
          <p:cNvPr id="4" name="Rectangle 1"/>
          <p:cNvSpPr>
            <a:spLocks noChangeArrowheads="1"/>
          </p:cNvSpPr>
          <p:nvPr/>
        </p:nvSpPr>
        <p:spPr bwMode="auto">
          <a:xfrm>
            <a:off x="0" y="18634"/>
            <a:ext cx="9144000" cy="55908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126960" rIns="91440" bIns="0" numCol="1" anchor="ctr" anchorCtr="0" compatLnSpc="1">
            <a:prstTxWarp prst="textNoShape">
              <a:avLst/>
            </a:prstTxWarp>
            <a:spAutoFit/>
          </a:bodyPr>
          <a:lstStyle/>
          <a:p>
            <a:pPr lvl="0" algn="ctr" rtl="1" fontAlgn="base">
              <a:spcBef>
                <a:spcPct val="0"/>
              </a:spcBef>
              <a:spcAft>
                <a:spcPct val="0"/>
              </a:spcAft>
            </a:pPr>
            <a:r>
              <a:rPr lang="fa-IR" sz="2800" b="1" dirty="0" smtClean="0">
                <a:solidFill>
                  <a:schemeClr val="bg1"/>
                </a:solidFill>
                <a:cs typeface="B Titr" pitchFamily="2" charset="-78"/>
              </a:rPr>
              <a:t>واقعي‌سازي قيمت سوخت</a:t>
            </a:r>
            <a:endParaRPr kumimoji="0" lang="en-US" sz="3600" b="1" i="1" u="none" strike="noStrike" cap="none" normalizeH="0" baseline="0" dirty="0" smtClean="0">
              <a:ln>
                <a:noFill/>
              </a:ln>
              <a:solidFill>
                <a:schemeClr val="bg1"/>
              </a:solidFill>
              <a:effectLst/>
              <a:latin typeface="Cambria" pitchFamily="18" charset="0"/>
              <a:ea typeface="Times New Roman"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518205" y="481012"/>
            <a:ext cx="7653338" cy="5716587"/>
          </a:xfrm>
          <a:prstGeom prst="roundRect">
            <a:avLst>
              <a:gd name="adj" fmla="val 16667"/>
            </a:avLst>
          </a:prstGeom>
          <a:solidFill>
            <a:srgbClr val="FFFFFF"/>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vert="horz" wrap="square" lIns="91440" tIns="45720" rIns="91440" bIns="4572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0200" b="0" i="0" u="none" strike="noStrike" cap="none" normalizeH="0" baseline="0" dirty="0" smtClean="0">
                <a:ln>
                  <a:noFill/>
                </a:ln>
                <a:solidFill>
                  <a:schemeClr val="tx1"/>
                </a:solidFill>
                <a:effectLst/>
                <a:latin typeface="IranNastaliq" pitchFamily="18" charset="0"/>
                <a:ea typeface="Arial" pitchFamily="34" charset="0"/>
                <a:cs typeface="IranNastaliq" pitchFamily="18" charset="0"/>
              </a:rPr>
              <a:t>برنامه‌هاي ميان مدت</a:t>
            </a:r>
            <a:endParaRPr kumimoji="0" lang="fa-IR" sz="10200" b="0" i="0" u="none" strike="noStrike" cap="none" normalizeH="0" baseline="0" dirty="0" smtClean="0">
              <a:ln>
                <a:noFill/>
              </a:ln>
              <a:solidFill>
                <a:schemeClr val="tx1"/>
              </a:solidFill>
              <a:effectLst/>
              <a:latin typeface="IranNastaliq" pitchFamily="18" charset="0"/>
              <a:ea typeface="Arial" pitchFamily="34" charset="0"/>
              <a:cs typeface="IranNastaliq"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lang="fa-IR" sz="10200" dirty="0" smtClean="0">
                <a:latin typeface="IranNastaliq" pitchFamily="18" charset="0"/>
                <a:cs typeface="IranNastaliq" pitchFamily="18" charset="0"/>
              </a:rPr>
              <a:t> تا پايان 1399</a:t>
            </a:r>
          </a:p>
          <a:p>
            <a:pPr lvl="0" algn="ctr" fontAlgn="base">
              <a:spcBef>
                <a:spcPct val="0"/>
              </a:spcBef>
              <a:spcAft>
                <a:spcPts val="1000"/>
              </a:spcAft>
            </a:pPr>
            <a:r>
              <a:rPr lang="fa-IR" sz="9600" dirty="0" smtClean="0">
                <a:latin typeface="IranNastaliq" pitchFamily="18" charset="0"/>
                <a:ea typeface="Arial" pitchFamily="34" charset="0"/>
                <a:cs typeface="IranNastaliq" pitchFamily="18" charset="0"/>
              </a:rPr>
              <a:t>سناريوي شماره 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1804"/>
            <a:ext cx="9144000" cy="5697559"/>
          </a:xfrm>
        </p:spPr>
        <p:txBody>
          <a:bodyPr>
            <a:normAutofit/>
          </a:bodyPr>
          <a:lstStyle/>
          <a:p>
            <a:pPr lvl="0" algn="justLow" rtl="1">
              <a:lnSpc>
                <a:spcPct val="150000"/>
              </a:lnSpc>
            </a:pPr>
            <a:r>
              <a:rPr lang="fa-IR" sz="2400" dirty="0" smtClean="0">
                <a:cs typeface="B Titr" pitchFamily="2" charset="-78"/>
              </a:rPr>
              <a:t>افزایش </a:t>
            </a:r>
            <a:r>
              <a:rPr lang="fa-IR" sz="2400" dirty="0">
                <a:cs typeface="B Titr" pitchFamily="2" charset="-78"/>
              </a:rPr>
              <a:t>ظرفیت استفاده از حمل‌و‌نقل ریلی(مسافری و بار) </a:t>
            </a:r>
            <a:endParaRPr lang="en-US" sz="2400" dirty="0">
              <a:cs typeface="B Titr" pitchFamily="2" charset="-78"/>
            </a:endParaRPr>
          </a:p>
          <a:p>
            <a:pPr lvl="0" algn="justLow" rtl="1">
              <a:lnSpc>
                <a:spcPct val="150000"/>
              </a:lnSpc>
            </a:pPr>
            <a:r>
              <a:rPr lang="fa-IR" sz="2400" dirty="0" smtClean="0">
                <a:solidFill>
                  <a:schemeClr val="accent4">
                    <a:lumMod val="75000"/>
                  </a:schemeClr>
                </a:solidFill>
                <a:cs typeface="B Titr" pitchFamily="2" charset="-78"/>
              </a:rPr>
              <a:t>اعمال </a:t>
            </a:r>
            <a:r>
              <a:rPr lang="fa-IR" sz="2400" dirty="0">
                <a:solidFill>
                  <a:schemeClr val="accent4">
                    <a:lumMod val="75000"/>
                  </a:schemeClr>
                </a:solidFill>
                <a:cs typeface="B Titr" pitchFamily="2" charset="-78"/>
              </a:rPr>
              <a:t>قوانين/ </a:t>
            </a:r>
            <a:r>
              <a:rPr lang="fa-IR" sz="2400" dirty="0" smtClean="0">
                <a:solidFill>
                  <a:schemeClr val="accent4">
                    <a:lumMod val="75000"/>
                  </a:schemeClr>
                </a:solidFill>
                <a:cs typeface="B Titr" pitchFamily="2" charset="-78"/>
              </a:rPr>
              <a:t>لوايح/ </a:t>
            </a:r>
            <a:r>
              <a:rPr lang="fa-IR" sz="2400" dirty="0">
                <a:solidFill>
                  <a:schemeClr val="accent4">
                    <a:lumMod val="75000"/>
                  </a:schemeClr>
                </a:solidFill>
                <a:cs typeface="B Titr" pitchFamily="2" charset="-78"/>
              </a:rPr>
              <a:t>طرح‌هاي بالا دست با محوريت افزايش سهم حمل‌ونقل همگاني </a:t>
            </a:r>
            <a:endParaRPr lang="en-US" sz="2400" dirty="0">
              <a:solidFill>
                <a:schemeClr val="accent4">
                  <a:lumMod val="75000"/>
                </a:schemeClr>
              </a:solidFill>
              <a:cs typeface="B Titr" pitchFamily="2" charset="-78"/>
            </a:endParaRPr>
          </a:p>
          <a:p>
            <a:pPr lvl="0" algn="justLow" rtl="1">
              <a:lnSpc>
                <a:spcPct val="150000"/>
              </a:lnSpc>
            </a:pPr>
            <a:r>
              <a:rPr lang="fa-IR" sz="2400" dirty="0" smtClean="0">
                <a:cs typeface="B Titr" pitchFamily="2" charset="-78"/>
              </a:rPr>
              <a:t>توسعه </a:t>
            </a:r>
            <a:r>
              <a:rPr lang="fa-IR" sz="2400" dirty="0">
                <a:cs typeface="B Titr" pitchFamily="2" charset="-78"/>
              </a:rPr>
              <a:t>حمل‌ونقل همگاني حومه‌اي </a:t>
            </a:r>
            <a:endParaRPr lang="en-US" sz="2400" dirty="0">
              <a:cs typeface="B Titr" pitchFamily="2" charset="-78"/>
            </a:endParaRPr>
          </a:p>
          <a:p>
            <a:pPr lvl="0" algn="justLow" rtl="1">
              <a:lnSpc>
                <a:spcPct val="150000"/>
              </a:lnSpc>
            </a:pPr>
            <a:r>
              <a:rPr lang="fa-IR" sz="2400" dirty="0" smtClean="0">
                <a:solidFill>
                  <a:schemeClr val="accent4">
                    <a:lumMod val="75000"/>
                  </a:schemeClr>
                </a:solidFill>
                <a:cs typeface="B Titr" pitchFamily="2" charset="-78"/>
              </a:rPr>
              <a:t>ارتقاء </a:t>
            </a:r>
            <a:r>
              <a:rPr lang="fa-IR" sz="2400" dirty="0">
                <a:solidFill>
                  <a:schemeClr val="accent4">
                    <a:lumMod val="75000"/>
                  </a:schemeClr>
                </a:solidFill>
                <a:cs typeface="B Titr" pitchFamily="2" charset="-78"/>
              </a:rPr>
              <a:t>مستمر كيفيت حمل‌ونقل همگاني </a:t>
            </a:r>
            <a:endParaRPr lang="en-US" sz="2400" dirty="0">
              <a:solidFill>
                <a:schemeClr val="accent4">
                  <a:lumMod val="75000"/>
                </a:schemeClr>
              </a:solidFill>
              <a:cs typeface="B Titr" pitchFamily="2" charset="-78"/>
            </a:endParaRPr>
          </a:p>
          <a:p>
            <a:pPr lvl="0" algn="justLow" rtl="1">
              <a:lnSpc>
                <a:spcPct val="150000"/>
              </a:lnSpc>
            </a:pPr>
            <a:r>
              <a:rPr lang="fa-IR" sz="2400" dirty="0" smtClean="0">
                <a:cs typeface="B Titr" pitchFamily="2" charset="-78"/>
              </a:rPr>
              <a:t>مديريت </a:t>
            </a:r>
            <a:r>
              <a:rPr lang="fa-IR" sz="2400" dirty="0">
                <a:cs typeface="B Titr" pitchFamily="2" charset="-78"/>
              </a:rPr>
              <a:t>تقاضا </a:t>
            </a:r>
            <a:endParaRPr lang="en-US" sz="2400" dirty="0">
              <a:cs typeface="B Titr" pitchFamily="2" charset="-78"/>
            </a:endParaRPr>
          </a:p>
          <a:p>
            <a:pPr lvl="0" algn="justLow" rtl="1">
              <a:lnSpc>
                <a:spcPct val="150000"/>
              </a:lnSpc>
            </a:pPr>
            <a:r>
              <a:rPr lang="fa-IR" sz="2400" dirty="0" smtClean="0">
                <a:solidFill>
                  <a:schemeClr val="accent4">
                    <a:lumMod val="75000"/>
                  </a:schemeClr>
                </a:solidFill>
                <a:cs typeface="B Titr" pitchFamily="2" charset="-78"/>
              </a:rPr>
              <a:t>اجرای </a:t>
            </a:r>
            <a:r>
              <a:rPr lang="fa-IR" sz="2400" dirty="0">
                <a:solidFill>
                  <a:schemeClr val="accent4">
                    <a:lumMod val="75000"/>
                  </a:schemeClr>
                </a:solidFill>
                <a:cs typeface="B Titr" pitchFamily="2" charset="-78"/>
              </a:rPr>
              <a:t>سیاست توسعه مبتنی بر حمل‌و‌نقل همگانی(</a:t>
            </a:r>
            <a:r>
              <a:rPr lang="en-US" sz="2400" dirty="0">
                <a:solidFill>
                  <a:schemeClr val="accent4">
                    <a:lumMod val="75000"/>
                  </a:schemeClr>
                </a:solidFill>
                <a:cs typeface="B Titr" pitchFamily="2" charset="-78"/>
              </a:rPr>
              <a:t>TOD</a:t>
            </a:r>
            <a:r>
              <a:rPr lang="fa-IR" sz="2400" dirty="0">
                <a:solidFill>
                  <a:schemeClr val="accent4">
                    <a:lumMod val="75000"/>
                  </a:schemeClr>
                </a:solidFill>
                <a:cs typeface="B Titr" pitchFamily="2" charset="-78"/>
              </a:rPr>
              <a:t>) </a:t>
            </a:r>
            <a:endParaRPr lang="en-US" sz="2400" dirty="0">
              <a:solidFill>
                <a:schemeClr val="accent4">
                  <a:lumMod val="75000"/>
                </a:schemeClr>
              </a:solidFill>
              <a:cs typeface="B Titr" pitchFamily="2" charset="-78"/>
            </a:endParaRPr>
          </a:p>
          <a:p>
            <a:pPr>
              <a:lnSpc>
                <a:spcPct val="150000"/>
              </a:lnSpc>
            </a:pPr>
            <a:endParaRPr lang="en-US" sz="2400" dirty="0">
              <a:cs typeface="B Titr" pitchFamily="2" charset="-78"/>
            </a:endParaRPr>
          </a:p>
        </p:txBody>
      </p:sp>
      <p:sp>
        <p:nvSpPr>
          <p:cNvPr id="4" name="Rectangle 3"/>
          <p:cNvSpPr/>
          <p:nvPr/>
        </p:nvSpPr>
        <p:spPr>
          <a:xfrm>
            <a:off x="0" y="0"/>
            <a:ext cx="91440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rtl="1">
              <a:buNone/>
            </a:pPr>
            <a:r>
              <a:rPr lang="fa-IR" sz="2800" b="1" dirty="0" smtClean="0">
                <a:solidFill>
                  <a:schemeClr val="bg1"/>
                </a:solidFill>
                <a:cs typeface="B Titr" pitchFamily="2" charset="-78"/>
              </a:rPr>
              <a:t>افزايش سهم حمل‌ونقل همگاني و كاهش خودرومحوري</a:t>
            </a:r>
            <a:endParaRPr lang="en-US" sz="2800" b="1" dirty="0">
              <a:solidFill>
                <a:schemeClr val="bg1"/>
              </a:solidFill>
              <a:cs typeface="B Titr" pitchFamily="2" charset="-78"/>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1034143"/>
          <a:ext cx="9144000" cy="3630359"/>
        </p:xfrm>
        <a:graphic>
          <a:graphicData uri="http://schemas.openxmlformats.org/drawingml/2006/table">
            <a:tbl>
              <a:tblPr firstRow="1" bandRow="1">
                <a:tableStyleId>{5C22544A-7EE6-4342-B048-85BDC9FD1C3A}</a:tableStyleId>
              </a:tblPr>
              <a:tblGrid>
                <a:gridCol w="3048000"/>
                <a:gridCol w="3048000"/>
                <a:gridCol w="3048000"/>
              </a:tblGrid>
              <a:tr h="642307">
                <a:tc>
                  <a:txBody>
                    <a:bodyPr/>
                    <a:lstStyle/>
                    <a:p>
                      <a:pPr algn="ctr" rtl="1">
                        <a:lnSpc>
                          <a:spcPct val="115000"/>
                        </a:lnSpc>
                        <a:spcAft>
                          <a:spcPts val="0"/>
                        </a:spcAft>
                      </a:pPr>
                      <a:r>
                        <a:rPr lang="fa-IR" sz="1600" b="1" kern="1200" dirty="0">
                          <a:solidFill>
                            <a:srgbClr val="0D0D0D"/>
                          </a:solidFill>
                          <a:latin typeface="Calibri"/>
                          <a:ea typeface="Times New Roman"/>
                          <a:cs typeface="B Titr" pitchFamily="2" charset="-78"/>
                        </a:rPr>
                        <a:t>میزان بار قابل جذب</a:t>
                      </a:r>
                      <a:endParaRPr lang="en-US" sz="2000" dirty="0">
                        <a:latin typeface="Calibri"/>
                        <a:ea typeface="Calibri"/>
                        <a:cs typeface="B Titr" pitchFamily="2" charset="-78"/>
                      </a:endParaRPr>
                    </a:p>
                    <a:p>
                      <a:pPr algn="ctr" rtl="1">
                        <a:lnSpc>
                          <a:spcPct val="115000"/>
                        </a:lnSpc>
                        <a:spcAft>
                          <a:spcPts val="0"/>
                        </a:spcAft>
                      </a:pPr>
                      <a:r>
                        <a:rPr lang="fa-IR" sz="1600" b="1" kern="1200" dirty="0">
                          <a:solidFill>
                            <a:srgbClr val="0D0D0D"/>
                          </a:solidFill>
                          <a:latin typeface="Calibri"/>
                          <a:ea typeface="Times New Roman"/>
                          <a:cs typeface="B Titr" pitchFamily="2" charset="-78"/>
                        </a:rPr>
                        <a:t>(میلیون تن/نفر)</a:t>
                      </a:r>
                      <a:endParaRPr lang="en-US" sz="20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600" b="1" kern="1200">
                          <a:solidFill>
                            <a:srgbClr val="0D0D0D"/>
                          </a:solidFill>
                          <a:latin typeface="Calibri"/>
                          <a:ea typeface="Times New Roman"/>
                          <a:cs typeface="B Titr" pitchFamily="2" charset="-78"/>
                        </a:rPr>
                        <a:t>کیلومتر</a:t>
                      </a:r>
                      <a:endParaRPr lang="en-US" sz="200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600" b="1" kern="1200" dirty="0">
                          <a:solidFill>
                            <a:srgbClr val="0D0D0D"/>
                          </a:solidFill>
                          <a:latin typeface="Calibri"/>
                          <a:ea typeface="Times New Roman"/>
                          <a:cs typeface="B Titr" pitchFamily="2" charset="-78"/>
                        </a:rPr>
                        <a:t>عنوان</a:t>
                      </a:r>
                      <a:endParaRPr lang="en-US" sz="20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5163">
                <a:tc>
                  <a:txBody>
                    <a:bodyPr/>
                    <a:lstStyle/>
                    <a:p>
                      <a:pPr algn="ctr" rtl="1">
                        <a:lnSpc>
                          <a:spcPct val="115000"/>
                        </a:lnSpc>
                        <a:spcAft>
                          <a:spcPts val="0"/>
                        </a:spcAft>
                      </a:pPr>
                      <a:r>
                        <a:rPr lang="fa-IR" sz="1600" b="1" kern="1200" dirty="0">
                          <a:solidFill>
                            <a:srgbClr val="0D0D0D"/>
                          </a:solidFill>
                          <a:latin typeface="Calibri"/>
                          <a:ea typeface="Times New Roman"/>
                          <a:cs typeface="B Titr" pitchFamily="2" charset="-78"/>
                        </a:rPr>
                        <a:t>23.5</a:t>
                      </a:r>
                      <a:endParaRPr lang="en-US" sz="20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600" b="1" kern="1200">
                          <a:solidFill>
                            <a:srgbClr val="0D0D0D"/>
                          </a:solidFill>
                          <a:latin typeface="Calibri"/>
                          <a:ea typeface="Times New Roman"/>
                          <a:cs typeface="B Titr" pitchFamily="2" charset="-78"/>
                        </a:rPr>
                        <a:t>105</a:t>
                      </a:r>
                      <a:endParaRPr lang="en-US" sz="200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600" b="1" kern="1200" dirty="0">
                          <a:solidFill>
                            <a:srgbClr val="0D0D0D"/>
                          </a:solidFill>
                          <a:latin typeface="Calibri"/>
                          <a:ea typeface="Times New Roman"/>
                          <a:cs typeface="B Titr" pitchFamily="2" charset="-78"/>
                        </a:rPr>
                        <a:t>خطوط فرعی</a:t>
                      </a:r>
                      <a:endParaRPr lang="en-US" sz="20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5163">
                <a:tc>
                  <a:txBody>
                    <a:bodyPr/>
                    <a:lstStyle/>
                    <a:p>
                      <a:pPr algn="ctr" rtl="1">
                        <a:lnSpc>
                          <a:spcPct val="115000"/>
                        </a:lnSpc>
                        <a:spcAft>
                          <a:spcPts val="0"/>
                        </a:spcAft>
                      </a:pPr>
                      <a:r>
                        <a:rPr lang="fa-IR" sz="1600" b="1" kern="1200">
                          <a:solidFill>
                            <a:srgbClr val="0D0D0D"/>
                          </a:solidFill>
                          <a:latin typeface="Calibri"/>
                          <a:ea typeface="Times New Roman"/>
                          <a:cs typeface="B Titr" pitchFamily="2" charset="-78"/>
                        </a:rPr>
                        <a:t>7</a:t>
                      </a:r>
                      <a:endParaRPr lang="en-US" sz="200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600" b="1" kern="1200">
                          <a:solidFill>
                            <a:srgbClr val="0D0D0D"/>
                          </a:solidFill>
                          <a:latin typeface="Calibri"/>
                          <a:ea typeface="Times New Roman"/>
                          <a:cs typeface="B Titr" pitchFamily="2" charset="-78"/>
                        </a:rPr>
                        <a:t>620</a:t>
                      </a:r>
                      <a:endParaRPr lang="en-US" sz="200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600" b="1" kern="1200" dirty="0">
                          <a:solidFill>
                            <a:srgbClr val="0D0D0D"/>
                          </a:solidFill>
                          <a:latin typeface="Calibri"/>
                          <a:ea typeface="Times New Roman"/>
                          <a:cs typeface="B Titr" pitchFamily="2" charset="-78"/>
                        </a:rPr>
                        <a:t>خطوط دوم</a:t>
                      </a:r>
                      <a:endParaRPr lang="en-US" sz="20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2307">
                <a:tc>
                  <a:txBody>
                    <a:bodyPr/>
                    <a:lstStyle/>
                    <a:p>
                      <a:pPr algn="ctr" rtl="1">
                        <a:lnSpc>
                          <a:spcPct val="115000"/>
                        </a:lnSpc>
                        <a:spcAft>
                          <a:spcPts val="0"/>
                        </a:spcAft>
                      </a:pPr>
                      <a:r>
                        <a:rPr lang="fa-IR" sz="1600" b="1" kern="1200">
                          <a:solidFill>
                            <a:srgbClr val="0D0D0D"/>
                          </a:solidFill>
                          <a:latin typeface="Calibri"/>
                          <a:ea typeface="Times New Roman"/>
                          <a:cs typeface="B Titr" pitchFamily="2" charset="-78"/>
                        </a:rPr>
                        <a:t>10</a:t>
                      </a:r>
                      <a:endParaRPr lang="en-US" sz="200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600" b="1" kern="1200">
                          <a:solidFill>
                            <a:srgbClr val="0D0D0D"/>
                          </a:solidFill>
                          <a:latin typeface="Calibri"/>
                          <a:ea typeface="Times New Roman"/>
                          <a:cs typeface="B Titr" pitchFamily="2" charset="-78"/>
                        </a:rPr>
                        <a:t>-</a:t>
                      </a:r>
                      <a:endParaRPr lang="en-US" sz="200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600" b="1" kern="1200" dirty="0">
                          <a:solidFill>
                            <a:srgbClr val="0D0D0D"/>
                          </a:solidFill>
                          <a:latin typeface="Calibri"/>
                          <a:ea typeface="Times New Roman"/>
                          <a:cs typeface="B Titr" pitchFamily="2" charset="-78"/>
                        </a:rPr>
                        <a:t>احداث 5 پایانه ترکیبی </a:t>
                      </a:r>
                      <a:endParaRPr lang="fa-IR" sz="1600" b="1" kern="1200" dirty="0" smtClean="0">
                        <a:solidFill>
                          <a:srgbClr val="0D0D0D"/>
                        </a:solidFill>
                        <a:latin typeface="Calibri"/>
                        <a:ea typeface="Times New Roman"/>
                        <a:cs typeface="B Titr" pitchFamily="2" charset="-78"/>
                      </a:endParaRPr>
                    </a:p>
                    <a:p>
                      <a:pPr algn="ctr" rtl="1">
                        <a:lnSpc>
                          <a:spcPct val="115000"/>
                        </a:lnSpc>
                        <a:spcAft>
                          <a:spcPts val="0"/>
                        </a:spcAft>
                      </a:pPr>
                      <a:r>
                        <a:rPr lang="fa-IR" sz="1600" b="1" kern="1200" dirty="0" smtClean="0">
                          <a:solidFill>
                            <a:srgbClr val="0D0D0D"/>
                          </a:solidFill>
                          <a:latin typeface="Calibri"/>
                          <a:ea typeface="Times New Roman"/>
                          <a:cs typeface="B Titr" pitchFamily="2" charset="-78"/>
                        </a:rPr>
                        <a:t>ریلی-جاده‌ای</a:t>
                      </a:r>
                      <a:endParaRPr lang="en-US" sz="20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5163">
                <a:tc>
                  <a:txBody>
                    <a:bodyPr/>
                    <a:lstStyle/>
                    <a:p>
                      <a:pPr algn="ctr" rtl="1">
                        <a:lnSpc>
                          <a:spcPct val="115000"/>
                        </a:lnSpc>
                        <a:spcAft>
                          <a:spcPts val="0"/>
                        </a:spcAft>
                      </a:pPr>
                      <a:r>
                        <a:rPr lang="fa-IR" sz="1600" b="1" kern="1200">
                          <a:solidFill>
                            <a:srgbClr val="0D0D0D"/>
                          </a:solidFill>
                          <a:latin typeface="Calibri"/>
                          <a:ea typeface="Times New Roman"/>
                          <a:cs typeface="B Titr" pitchFamily="2" charset="-78"/>
                        </a:rPr>
                        <a:t>4</a:t>
                      </a:r>
                      <a:endParaRPr lang="en-US" sz="200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600" b="1" kern="1200">
                          <a:solidFill>
                            <a:srgbClr val="0D0D0D"/>
                          </a:solidFill>
                          <a:latin typeface="Calibri"/>
                          <a:ea typeface="Times New Roman"/>
                          <a:cs typeface="B Titr" pitchFamily="2" charset="-78"/>
                        </a:rPr>
                        <a:t>300</a:t>
                      </a:r>
                      <a:endParaRPr lang="en-US" sz="200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600" b="1" kern="1200" dirty="0">
                          <a:solidFill>
                            <a:srgbClr val="0D0D0D"/>
                          </a:solidFill>
                          <a:latin typeface="Calibri"/>
                          <a:ea typeface="Times New Roman"/>
                          <a:cs typeface="B Titr" pitchFamily="2" charset="-78"/>
                        </a:rPr>
                        <a:t>احداث خطوط جدید</a:t>
                      </a:r>
                      <a:endParaRPr lang="en-US" sz="20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5163">
                <a:tc>
                  <a:txBody>
                    <a:bodyPr/>
                    <a:lstStyle/>
                    <a:p>
                      <a:pPr algn="ctr" rtl="1">
                        <a:lnSpc>
                          <a:spcPct val="115000"/>
                        </a:lnSpc>
                        <a:spcAft>
                          <a:spcPts val="0"/>
                        </a:spcAft>
                      </a:pPr>
                      <a:r>
                        <a:rPr lang="fa-IR" sz="1600" b="1" kern="1200">
                          <a:solidFill>
                            <a:srgbClr val="0D0D0D"/>
                          </a:solidFill>
                          <a:latin typeface="Calibri"/>
                          <a:ea typeface="Times New Roman"/>
                          <a:cs typeface="B Titr" pitchFamily="2" charset="-78"/>
                        </a:rPr>
                        <a:t>32میلیون نفر</a:t>
                      </a:r>
                      <a:endParaRPr lang="en-US" sz="200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600" b="1" kern="1200" dirty="0">
                          <a:solidFill>
                            <a:srgbClr val="0D0D0D"/>
                          </a:solidFill>
                          <a:latin typeface="Calibri"/>
                          <a:ea typeface="Times New Roman"/>
                          <a:cs typeface="B Titr" pitchFamily="2" charset="-78"/>
                        </a:rPr>
                        <a:t>248</a:t>
                      </a:r>
                      <a:endParaRPr lang="en-US" sz="20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600" b="1" kern="1200" dirty="0">
                          <a:solidFill>
                            <a:srgbClr val="0D0D0D"/>
                          </a:solidFill>
                          <a:latin typeface="Calibri"/>
                          <a:ea typeface="Times New Roman"/>
                          <a:cs typeface="B Titr" pitchFamily="2" charset="-78"/>
                        </a:rPr>
                        <a:t>احداث خطوط حومه ای</a:t>
                      </a:r>
                      <a:endParaRPr lang="en-US" sz="20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5163">
                <a:tc gridSpan="3">
                  <a:txBody>
                    <a:bodyPr/>
                    <a:lstStyle/>
                    <a:p>
                      <a:pPr algn="ctr" rtl="1">
                        <a:lnSpc>
                          <a:spcPct val="115000"/>
                        </a:lnSpc>
                        <a:spcAft>
                          <a:spcPts val="0"/>
                        </a:spcAft>
                      </a:pPr>
                      <a:r>
                        <a:rPr lang="fa-IR" sz="1600" b="1" kern="1200" dirty="0">
                          <a:solidFill>
                            <a:srgbClr val="0D0D0D"/>
                          </a:solidFill>
                          <a:latin typeface="Calibri"/>
                          <a:ea typeface="Times New Roman"/>
                          <a:cs typeface="B Titr" pitchFamily="2" charset="-78"/>
                        </a:rPr>
                        <a:t>جمع</a:t>
                      </a:r>
                      <a:endParaRPr lang="en-US" sz="20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lnSpc>
                          <a:spcPct val="115000"/>
                        </a:lnSpc>
                        <a:spcAft>
                          <a:spcPts val="0"/>
                        </a:spcAft>
                      </a:pPr>
                      <a:endParaRPr lang="en-US" sz="1100" dirty="0">
                        <a:latin typeface="Calibri"/>
                        <a:ea typeface="Calibri"/>
                        <a:cs typeface="Arial"/>
                      </a:endParaRPr>
                    </a:p>
                  </a:txBody>
                  <a:tcPr anchor="ctr"/>
                </a:tc>
                <a:tc hMerge="1">
                  <a:txBody>
                    <a:bodyPr/>
                    <a:lstStyle/>
                    <a:p>
                      <a:pPr algn="ctr" rtl="1">
                        <a:lnSpc>
                          <a:spcPct val="115000"/>
                        </a:lnSpc>
                        <a:spcAft>
                          <a:spcPts val="0"/>
                        </a:spcAft>
                      </a:pPr>
                      <a:endParaRPr lang="en-US" sz="1100" dirty="0">
                        <a:latin typeface="Calibri"/>
                        <a:ea typeface="Calibri"/>
                        <a:cs typeface="Arial"/>
                      </a:endParaRPr>
                    </a:p>
                  </a:txBody>
                  <a:tcPr anchor="ctr"/>
                </a:tc>
              </a:tr>
            </a:tbl>
          </a:graphicData>
        </a:graphic>
      </p:graphicFrame>
      <p:sp>
        <p:nvSpPr>
          <p:cNvPr id="20481" name="Rectangle 1"/>
          <p:cNvSpPr>
            <a:spLocks noChangeArrowheads="1"/>
          </p:cNvSpPr>
          <p:nvPr/>
        </p:nvSpPr>
        <p:spPr bwMode="auto">
          <a:xfrm>
            <a:off x="0" y="61556"/>
            <a:ext cx="9144000" cy="55908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126960" rIns="91440" bIns="0" numCol="1" anchor="ctr" anchorCtr="0" compatLnSpc="1">
            <a:prstTxWarp prst="textNoShape">
              <a:avLst/>
            </a:prstTxWarp>
            <a:spAutoFit/>
          </a:bodyPr>
          <a:lstStyle/>
          <a:p>
            <a:pPr lvl="0" algn="ctr" rtl="1" fontAlgn="base">
              <a:spcBef>
                <a:spcPct val="0"/>
              </a:spcBef>
              <a:spcAft>
                <a:spcPct val="0"/>
              </a:spcAft>
            </a:pPr>
            <a:r>
              <a:rPr kumimoji="0" lang="fa-IR" sz="2800" b="1" i="0" u="none" strike="noStrike" cap="none" normalizeH="0" baseline="0" dirty="0" smtClean="0" bmk="_Toc497305383">
                <a:ln>
                  <a:noFill/>
                </a:ln>
                <a:solidFill>
                  <a:schemeClr val="bg1"/>
                </a:solidFill>
                <a:effectLst/>
                <a:latin typeface="Cambria" pitchFamily="18" charset="0"/>
                <a:ea typeface="Times New Roman" pitchFamily="18" charset="0"/>
                <a:cs typeface="B Titr" pitchFamily="2" charset="-78"/>
              </a:rPr>
              <a:t>برنامه توسعه خطوط ريلي در افق ميان‌مدت</a:t>
            </a:r>
            <a:endParaRPr kumimoji="0" lang="en-US" sz="3600" b="1" i="1" u="none" strike="noStrike" cap="none" normalizeH="0" baseline="0" dirty="0" smtClean="0">
              <a:ln>
                <a:noFill/>
              </a:ln>
              <a:solidFill>
                <a:schemeClr val="bg1"/>
              </a:solidFill>
              <a:effectLst/>
              <a:latin typeface="Cambria" pitchFamily="18" charset="0"/>
              <a:ea typeface="Times New Roman"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08025"/>
            <a:ext cx="9144000" cy="2702832"/>
          </a:xfrm>
        </p:spPr>
        <p:txBody>
          <a:bodyPr/>
          <a:lstStyle/>
          <a:p>
            <a:pPr lvl="0" algn="r" rtl="1">
              <a:lnSpc>
                <a:spcPct val="150000"/>
              </a:lnSpc>
            </a:pPr>
            <a:r>
              <a:rPr lang="fa-IR" sz="2600" dirty="0" smtClean="0">
                <a:cs typeface="B Titr" pitchFamily="2" charset="-78"/>
              </a:rPr>
              <a:t>افزایش </a:t>
            </a:r>
            <a:r>
              <a:rPr lang="fa-IR" sz="2600" dirty="0">
                <a:cs typeface="B Titr" pitchFamily="2" charset="-78"/>
              </a:rPr>
              <a:t>10 درصدی سالانه قیمت بنزین بصورت مستمر</a:t>
            </a:r>
            <a:r>
              <a:rPr lang="en-US" sz="2600" dirty="0">
                <a:cs typeface="B Titr" pitchFamily="2" charset="-78"/>
              </a:rPr>
              <a:t> </a:t>
            </a:r>
          </a:p>
          <a:p>
            <a:pPr lvl="0" algn="r" rtl="1">
              <a:lnSpc>
                <a:spcPct val="150000"/>
              </a:lnSpc>
            </a:pPr>
            <a:r>
              <a:rPr lang="fa-IR" sz="2600" dirty="0">
                <a:solidFill>
                  <a:schemeClr val="accent4">
                    <a:lumMod val="75000"/>
                  </a:schemeClr>
                </a:solidFill>
                <a:cs typeface="B Titr" pitchFamily="2" charset="-78"/>
              </a:rPr>
              <a:t>افزایش 15 درصدی سالانه قیمت گازوئیل بصورت مستمر</a:t>
            </a:r>
            <a:r>
              <a:rPr lang="en-US" dirty="0">
                <a:solidFill>
                  <a:schemeClr val="accent4">
                    <a:lumMod val="75000"/>
                  </a:schemeClr>
                </a:solidFill>
                <a:cs typeface="B Titr" pitchFamily="2" charset="-78"/>
              </a:rPr>
              <a:t> </a:t>
            </a:r>
          </a:p>
          <a:p>
            <a:pPr>
              <a:lnSpc>
                <a:spcPct val="150000"/>
              </a:lnSpc>
            </a:pPr>
            <a:endParaRPr lang="en-US" dirty="0">
              <a:cs typeface="B Titr" pitchFamily="2" charset="-78"/>
            </a:endParaRPr>
          </a:p>
        </p:txBody>
      </p:sp>
      <p:sp>
        <p:nvSpPr>
          <p:cNvPr id="4" name="Rectangle 3"/>
          <p:cNvSpPr/>
          <p:nvPr/>
        </p:nvSpPr>
        <p:spPr>
          <a:xfrm>
            <a:off x="0" y="0"/>
            <a:ext cx="91440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rtl="1">
              <a:buNone/>
            </a:pPr>
            <a:r>
              <a:rPr lang="fa-IR" sz="2800" b="1" dirty="0" smtClean="0">
                <a:solidFill>
                  <a:schemeClr val="bg1"/>
                </a:solidFill>
                <a:cs typeface="B Titr" pitchFamily="2" charset="-78"/>
              </a:rPr>
              <a:t>واقعي‌سازي قيمت سوخت</a:t>
            </a:r>
            <a:endParaRPr lang="en-US" sz="2800" b="1" dirty="0">
              <a:solidFill>
                <a:schemeClr val="bg1"/>
              </a:solidFill>
              <a:cs typeface="B Titr" pitchFamily="2" charset="-78"/>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406627" y="475571"/>
            <a:ext cx="7852001" cy="5852658"/>
          </a:xfrm>
          <a:prstGeom prst="roundRect">
            <a:avLst>
              <a:gd name="adj" fmla="val 16667"/>
            </a:avLst>
          </a:prstGeom>
          <a:solidFill>
            <a:srgbClr val="FFFFFF"/>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FFFFFF"/>
            </a:extrusionClr>
          </a:sp3d>
        </p:spPr>
        <p:txBody>
          <a:bodyPr vert="horz" wrap="square" lIns="91440" tIns="45720" rIns="91440" bIns="45720"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0200" b="0" i="0" u="none" strike="noStrike" cap="none" normalizeH="0" baseline="0" dirty="0" smtClean="0">
                <a:ln>
                  <a:noFill/>
                </a:ln>
                <a:solidFill>
                  <a:schemeClr val="tx1"/>
                </a:solidFill>
                <a:effectLst/>
                <a:latin typeface="IranNastaliq" pitchFamily="18" charset="0"/>
                <a:ea typeface="Arial" pitchFamily="34" charset="0"/>
                <a:cs typeface="IranNastaliq" pitchFamily="18" charset="0"/>
              </a:rPr>
              <a:t>برنامه‌هاي بلند مدت</a:t>
            </a:r>
            <a:endParaRPr kumimoji="0" lang="fa-IR" sz="10200" b="0" i="0" u="none" strike="noStrike" cap="none" normalizeH="0" baseline="0" dirty="0" smtClean="0">
              <a:ln>
                <a:noFill/>
              </a:ln>
              <a:solidFill>
                <a:schemeClr val="tx1"/>
              </a:solidFill>
              <a:effectLst/>
              <a:latin typeface="IranNastaliq" pitchFamily="18" charset="0"/>
              <a:ea typeface="Arial" pitchFamily="34" charset="0"/>
              <a:cs typeface="IranNastaliq"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lang="fa-IR" sz="10200" dirty="0" smtClean="0">
                <a:latin typeface="IranNastaliq" pitchFamily="18" charset="0"/>
                <a:cs typeface="IranNastaliq" pitchFamily="18" charset="0"/>
              </a:rPr>
              <a:t> تا پايان1406</a:t>
            </a:r>
          </a:p>
          <a:p>
            <a:pPr lvl="0" algn="ctr" fontAlgn="base">
              <a:spcBef>
                <a:spcPct val="0"/>
              </a:spcBef>
              <a:spcAft>
                <a:spcPts val="1000"/>
              </a:spcAft>
            </a:pPr>
            <a:r>
              <a:rPr lang="fa-IR" sz="9600" dirty="0" smtClean="0">
                <a:latin typeface="IranNastaliq" pitchFamily="18" charset="0"/>
                <a:ea typeface="Arial" pitchFamily="34" charset="0"/>
                <a:cs typeface="IranNastaliq" pitchFamily="18" charset="0"/>
              </a:rPr>
              <a:t>سناريوي شماره 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fa-IR" sz="3200" b="1" dirty="0">
                <a:cs typeface="B Titr" pitchFamily="2" charset="-78"/>
              </a:rPr>
              <a:t>علل افزايش كشته شدگان در سال هاي آتي :</a:t>
            </a:r>
            <a:endParaRPr lang="en-US" sz="3200" b="1" dirty="0">
              <a:cs typeface="B Titr" pitchFamily="2" charset="-78"/>
            </a:endParaRPr>
          </a:p>
        </p:txBody>
      </p:sp>
      <p:sp>
        <p:nvSpPr>
          <p:cNvPr id="3" name="Content Placeholder 2"/>
          <p:cNvSpPr>
            <a:spLocks noGrp="1"/>
          </p:cNvSpPr>
          <p:nvPr>
            <p:ph idx="1"/>
          </p:nvPr>
        </p:nvSpPr>
        <p:spPr>
          <a:xfrm>
            <a:off x="0" y="1268760"/>
            <a:ext cx="9144000" cy="4713387"/>
          </a:xfrm>
        </p:spPr>
        <p:txBody>
          <a:bodyPr/>
          <a:lstStyle/>
          <a:p>
            <a:pPr marL="0" indent="0" algn="just" rtl="1">
              <a:buNone/>
            </a:pPr>
            <a:r>
              <a:rPr lang="fa-IR" sz="2800" b="1" dirty="0" smtClean="0">
                <a:cs typeface="B Titr" pitchFamily="2" charset="-78"/>
              </a:rPr>
              <a:t>1. خودرو </a:t>
            </a:r>
            <a:r>
              <a:rPr lang="fa-IR" sz="2800" b="1" dirty="0">
                <a:cs typeface="B Titr" pitchFamily="2" charset="-78"/>
              </a:rPr>
              <a:t>محورتر شدن كشور اعم از درون شهري و برون شهري</a:t>
            </a:r>
            <a:r>
              <a:rPr lang="fa-IR" sz="2400" b="1" dirty="0">
                <a:cs typeface="B Titr" pitchFamily="2" charset="-78"/>
              </a:rPr>
              <a:t> به علت : </a:t>
            </a:r>
            <a:r>
              <a:rPr lang="fa-IR" sz="2400" b="1" dirty="0">
                <a:solidFill>
                  <a:schemeClr val="accent3">
                    <a:lumMod val="75000"/>
                  </a:schemeClr>
                </a:solidFill>
                <a:cs typeface="B Titr" pitchFamily="2" charset="-78"/>
              </a:rPr>
              <a:t>قيمت سوبسيدي سوخت،افزايش تعداد خودرو ، كاهش جذابيت حمل و نقل عمومي ، گرايش عمومي به توسعه معابر خودروئي و ....</a:t>
            </a:r>
          </a:p>
          <a:p>
            <a:pPr marL="514350" indent="-514350" algn="just" rtl="1">
              <a:buNone/>
            </a:pPr>
            <a:endParaRPr lang="fa-IR" sz="2800" b="1" dirty="0">
              <a:cs typeface="B Titr" pitchFamily="2" charset="-78"/>
            </a:endParaRPr>
          </a:p>
          <a:p>
            <a:pPr marL="514350" indent="-514350" algn="just" rtl="1">
              <a:buNone/>
            </a:pPr>
            <a:r>
              <a:rPr lang="fa-IR" sz="2800" b="1" dirty="0">
                <a:cs typeface="B Titr" pitchFamily="2" charset="-78"/>
              </a:rPr>
              <a:t>2. افزايش بار صنعت و معدن بر روي جاده ها</a:t>
            </a:r>
          </a:p>
          <a:p>
            <a:pPr marL="514350" indent="-514350" algn="just" rtl="1">
              <a:buNone/>
            </a:pPr>
            <a:r>
              <a:rPr lang="fa-IR" sz="2800" b="1" dirty="0">
                <a:cs typeface="B Titr" pitchFamily="2" charset="-78"/>
              </a:rPr>
              <a:t> </a:t>
            </a:r>
          </a:p>
          <a:p>
            <a:pPr marL="514350" indent="-514350" algn="just" rtl="1">
              <a:buNone/>
            </a:pPr>
            <a:r>
              <a:rPr lang="fa-IR" sz="2800" b="1" dirty="0">
                <a:solidFill>
                  <a:schemeClr val="accent3">
                    <a:lumMod val="75000"/>
                  </a:schemeClr>
                </a:solidFill>
                <a:cs typeface="B Titr" pitchFamily="2" charset="-78"/>
              </a:rPr>
              <a:t>3. كمبود بودجه ارتقاء كيفي و كمي حمل و نقل عمومي</a:t>
            </a:r>
          </a:p>
          <a:p>
            <a:pPr marL="514350" indent="-514350" algn="just" rtl="1">
              <a:buNone/>
            </a:pPr>
            <a:endParaRPr lang="fa-IR" sz="2800" b="1" dirty="0">
              <a:cs typeface="B Titr" pitchFamily="2" charset="-78"/>
            </a:endParaRPr>
          </a:p>
          <a:p>
            <a:pPr marL="514350" indent="-514350" algn="just" rtl="1">
              <a:buNone/>
            </a:pPr>
            <a:r>
              <a:rPr lang="fa-IR" sz="2800" b="1" dirty="0">
                <a:cs typeface="B Titr" pitchFamily="2" charset="-78"/>
              </a:rPr>
              <a:t>4. افزایش تقاضا برای جابجایی با توجه به پیش بینی رشد </a:t>
            </a:r>
            <a:r>
              <a:rPr lang="fa-IR" sz="2800" b="1" dirty="0" smtClean="0">
                <a:cs typeface="B Titr" pitchFamily="2" charset="-78"/>
              </a:rPr>
              <a:t>اقتصادی .</a:t>
            </a:r>
            <a:endParaRPr lang="fa-IR" sz="2800" b="1" dirty="0">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15488"/>
            <a:ext cx="9144000" cy="5483245"/>
          </a:xfrm>
        </p:spPr>
        <p:txBody>
          <a:bodyPr>
            <a:normAutofit/>
          </a:bodyPr>
          <a:lstStyle/>
          <a:p>
            <a:pPr lvl="0" algn="justLow" rtl="1"/>
            <a:r>
              <a:rPr lang="fa-IR" sz="2600" dirty="0" smtClean="0">
                <a:cs typeface="B Titr" pitchFamily="2" charset="-78"/>
              </a:rPr>
              <a:t>افزایش </a:t>
            </a:r>
            <a:r>
              <a:rPr lang="fa-IR" sz="2600" dirty="0">
                <a:cs typeface="B Titr" pitchFamily="2" charset="-78"/>
              </a:rPr>
              <a:t>ظرفیت استفاده از حمل‌و‌نقل ریلی(مسافری و بار)</a:t>
            </a:r>
            <a:r>
              <a:rPr lang="en-US" sz="2600" dirty="0">
                <a:cs typeface="B Titr" pitchFamily="2" charset="-78"/>
              </a:rPr>
              <a:t> </a:t>
            </a:r>
          </a:p>
          <a:p>
            <a:pPr lvl="0" algn="justLow" rtl="1"/>
            <a:r>
              <a:rPr lang="fa-IR" sz="2600" dirty="0" smtClean="0">
                <a:solidFill>
                  <a:schemeClr val="accent4">
                    <a:lumMod val="75000"/>
                  </a:schemeClr>
                </a:solidFill>
                <a:cs typeface="B Titr" pitchFamily="2" charset="-78"/>
              </a:rPr>
              <a:t>ارتقاء </a:t>
            </a:r>
            <a:r>
              <a:rPr lang="fa-IR" sz="2600" dirty="0">
                <a:solidFill>
                  <a:schemeClr val="accent4">
                    <a:lumMod val="75000"/>
                  </a:schemeClr>
                </a:solidFill>
                <a:cs typeface="B Titr" pitchFamily="2" charset="-78"/>
              </a:rPr>
              <a:t>مستمر كيفيت حمل‌ونقل همگاني</a:t>
            </a:r>
            <a:r>
              <a:rPr lang="en-US" sz="2600" dirty="0">
                <a:solidFill>
                  <a:schemeClr val="accent4">
                    <a:lumMod val="75000"/>
                  </a:schemeClr>
                </a:solidFill>
                <a:cs typeface="B Titr" pitchFamily="2" charset="-78"/>
              </a:rPr>
              <a:t> </a:t>
            </a:r>
          </a:p>
          <a:p>
            <a:pPr lvl="0" algn="justLow" rtl="1"/>
            <a:r>
              <a:rPr lang="fa-IR" sz="2600" dirty="0" smtClean="0">
                <a:cs typeface="B Titr" pitchFamily="2" charset="-78"/>
              </a:rPr>
              <a:t>توسعه </a:t>
            </a:r>
            <a:r>
              <a:rPr lang="fa-IR" sz="2600" dirty="0">
                <a:cs typeface="B Titr" pitchFamily="2" charset="-78"/>
              </a:rPr>
              <a:t>حمل‌ونقل همگاني حومه‌اي</a:t>
            </a:r>
            <a:r>
              <a:rPr lang="en-US" sz="2600" dirty="0">
                <a:cs typeface="B Titr" pitchFamily="2" charset="-78"/>
              </a:rPr>
              <a:t> </a:t>
            </a:r>
          </a:p>
          <a:p>
            <a:pPr lvl="0" algn="justLow" rtl="1"/>
            <a:r>
              <a:rPr lang="fa-IR" sz="2600" dirty="0" smtClean="0">
                <a:solidFill>
                  <a:schemeClr val="accent4">
                    <a:lumMod val="75000"/>
                  </a:schemeClr>
                </a:solidFill>
                <a:cs typeface="B Titr" pitchFamily="2" charset="-78"/>
              </a:rPr>
              <a:t>مديريت </a:t>
            </a:r>
            <a:r>
              <a:rPr lang="fa-IR" sz="2600" dirty="0">
                <a:solidFill>
                  <a:schemeClr val="accent4">
                    <a:lumMod val="75000"/>
                  </a:schemeClr>
                </a:solidFill>
                <a:cs typeface="B Titr" pitchFamily="2" charset="-78"/>
              </a:rPr>
              <a:t>تقاضا</a:t>
            </a:r>
            <a:r>
              <a:rPr lang="en-US" sz="2600" dirty="0">
                <a:solidFill>
                  <a:schemeClr val="accent4">
                    <a:lumMod val="75000"/>
                  </a:schemeClr>
                </a:solidFill>
                <a:cs typeface="B Titr" pitchFamily="2" charset="-78"/>
              </a:rPr>
              <a:t> </a:t>
            </a:r>
          </a:p>
          <a:p>
            <a:pPr lvl="0" algn="justLow" rtl="1"/>
            <a:r>
              <a:rPr lang="fa-IR" sz="2600" dirty="0" smtClean="0">
                <a:cs typeface="B Titr" pitchFamily="2" charset="-78"/>
              </a:rPr>
              <a:t>راه‌اندازي </a:t>
            </a:r>
            <a:r>
              <a:rPr lang="fa-IR" sz="2600" dirty="0">
                <a:cs typeface="B Titr" pitchFamily="2" charset="-78"/>
              </a:rPr>
              <a:t>چهار خط اكسپرس و اشاعه آن در شهرهاي ديگر</a:t>
            </a:r>
            <a:r>
              <a:rPr lang="en-US" sz="2600" dirty="0">
                <a:cs typeface="B Titr" pitchFamily="2" charset="-78"/>
              </a:rPr>
              <a:t> </a:t>
            </a:r>
          </a:p>
          <a:p>
            <a:pPr lvl="0" algn="justLow" rtl="1"/>
            <a:r>
              <a:rPr lang="fa-IR" sz="2600" dirty="0" smtClean="0">
                <a:solidFill>
                  <a:schemeClr val="accent4">
                    <a:lumMod val="75000"/>
                  </a:schemeClr>
                </a:solidFill>
                <a:cs typeface="B Titr" pitchFamily="2" charset="-78"/>
              </a:rPr>
              <a:t>اجرای </a:t>
            </a:r>
            <a:r>
              <a:rPr lang="fa-IR" sz="2600" dirty="0">
                <a:solidFill>
                  <a:schemeClr val="accent4">
                    <a:lumMod val="75000"/>
                  </a:schemeClr>
                </a:solidFill>
                <a:cs typeface="B Titr" pitchFamily="2" charset="-78"/>
              </a:rPr>
              <a:t>سیاست توسعه مبتنی بر حمل‌و‌نقل همگانی(</a:t>
            </a:r>
            <a:r>
              <a:rPr lang="en-US" sz="2600" dirty="0">
                <a:solidFill>
                  <a:schemeClr val="accent4">
                    <a:lumMod val="75000"/>
                  </a:schemeClr>
                </a:solidFill>
                <a:cs typeface="B Titr" pitchFamily="2" charset="-78"/>
              </a:rPr>
              <a:t>TOD</a:t>
            </a:r>
            <a:r>
              <a:rPr lang="fa-IR" sz="2600" dirty="0">
                <a:solidFill>
                  <a:schemeClr val="accent4">
                    <a:lumMod val="75000"/>
                  </a:schemeClr>
                </a:solidFill>
                <a:cs typeface="B Titr" pitchFamily="2" charset="-78"/>
              </a:rPr>
              <a:t>)</a:t>
            </a:r>
            <a:r>
              <a:rPr lang="en-US" sz="2600" dirty="0">
                <a:solidFill>
                  <a:schemeClr val="accent4">
                    <a:lumMod val="75000"/>
                  </a:schemeClr>
                </a:solidFill>
                <a:cs typeface="B Titr" pitchFamily="2" charset="-78"/>
              </a:rPr>
              <a:t> </a:t>
            </a:r>
          </a:p>
          <a:p>
            <a:endParaRPr lang="en-US" dirty="0">
              <a:cs typeface="B Titr" pitchFamily="2" charset="-78"/>
            </a:endParaRPr>
          </a:p>
        </p:txBody>
      </p:sp>
      <p:sp>
        <p:nvSpPr>
          <p:cNvPr id="4" name="Rectangle 3"/>
          <p:cNvSpPr/>
          <p:nvPr/>
        </p:nvSpPr>
        <p:spPr>
          <a:xfrm>
            <a:off x="0" y="0"/>
            <a:ext cx="91440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rtl="1">
              <a:buNone/>
            </a:pPr>
            <a:r>
              <a:rPr lang="fa-IR" sz="2800" b="1" dirty="0" smtClean="0">
                <a:solidFill>
                  <a:schemeClr val="bg1"/>
                </a:solidFill>
                <a:cs typeface="B Titr" pitchFamily="2" charset="-78"/>
              </a:rPr>
              <a:t>افزايش سهم حمل‌ونقل همگاني و كاهش خودرومحوري</a:t>
            </a:r>
            <a:endParaRPr lang="en-US" sz="2800" b="1" dirty="0">
              <a:solidFill>
                <a:schemeClr val="bg1"/>
              </a:solidFill>
              <a:cs typeface="B Titr" pitchFamily="2" charset="-78"/>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754740"/>
          <a:ext cx="9144000" cy="4733614"/>
        </p:xfrm>
        <a:graphic>
          <a:graphicData uri="http://schemas.openxmlformats.org/drawingml/2006/table">
            <a:tbl>
              <a:tblPr firstRow="1" bandRow="1">
                <a:tableStyleId>{5C22544A-7EE6-4342-B048-85BDC9FD1C3A}</a:tableStyleId>
              </a:tblPr>
              <a:tblGrid>
                <a:gridCol w="3048000"/>
                <a:gridCol w="3048000"/>
                <a:gridCol w="3048000"/>
              </a:tblGrid>
              <a:tr h="667083">
                <a:tc>
                  <a:txBody>
                    <a:bodyPr/>
                    <a:lstStyle/>
                    <a:p>
                      <a:pPr algn="ctr" rtl="1">
                        <a:lnSpc>
                          <a:spcPct val="115000"/>
                        </a:lnSpc>
                        <a:spcAft>
                          <a:spcPts val="0"/>
                        </a:spcAft>
                      </a:pPr>
                      <a:r>
                        <a:rPr lang="fa-IR" sz="1400" b="1" kern="1200" dirty="0">
                          <a:solidFill>
                            <a:srgbClr val="0D0D0D"/>
                          </a:solidFill>
                          <a:latin typeface="Calibri"/>
                          <a:ea typeface="Times New Roman"/>
                          <a:cs typeface="B Titr" pitchFamily="2" charset="-78"/>
                        </a:rPr>
                        <a:t>میزان بار قابل جذب</a:t>
                      </a:r>
                      <a:endParaRPr lang="en-US" sz="1800" dirty="0">
                        <a:latin typeface="Calibri"/>
                        <a:ea typeface="Calibri"/>
                        <a:cs typeface="B Titr" pitchFamily="2" charset="-78"/>
                      </a:endParaRPr>
                    </a:p>
                    <a:p>
                      <a:pPr algn="ctr" rtl="1">
                        <a:lnSpc>
                          <a:spcPct val="115000"/>
                        </a:lnSpc>
                        <a:spcAft>
                          <a:spcPts val="0"/>
                        </a:spcAft>
                      </a:pPr>
                      <a:r>
                        <a:rPr lang="fa-IR" sz="1400" b="1" kern="1200" dirty="0">
                          <a:solidFill>
                            <a:srgbClr val="0D0D0D"/>
                          </a:solidFill>
                          <a:latin typeface="Calibri"/>
                          <a:ea typeface="Times New Roman"/>
                          <a:cs typeface="B Titr" pitchFamily="2" charset="-78"/>
                        </a:rPr>
                        <a:t>(میلیون تن/نفر)</a:t>
                      </a:r>
                      <a:endParaRPr lang="en-US" sz="18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400" b="1" kern="1200">
                          <a:solidFill>
                            <a:srgbClr val="0D0D0D"/>
                          </a:solidFill>
                          <a:latin typeface="Calibri"/>
                          <a:ea typeface="Times New Roman"/>
                          <a:cs typeface="B Titr" pitchFamily="2" charset="-78"/>
                        </a:rPr>
                        <a:t>کیلومتر</a:t>
                      </a:r>
                      <a:endParaRPr lang="en-US" sz="180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400" b="1" kern="1200" dirty="0">
                          <a:solidFill>
                            <a:srgbClr val="0D0D0D"/>
                          </a:solidFill>
                          <a:latin typeface="Calibri"/>
                          <a:ea typeface="Times New Roman"/>
                          <a:cs typeface="B Titr" pitchFamily="2" charset="-78"/>
                        </a:rPr>
                        <a:t>عنوان</a:t>
                      </a:r>
                      <a:endParaRPr lang="en-US" sz="18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931">
                <a:tc>
                  <a:txBody>
                    <a:bodyPr/>
                    <a:lstStyle/>
                    <a:p>
                      <a:pPr algn="ctr" rtl="1">
                        <a:lnSpc>
                          <a:spcPct val="115000"/>
                        </a:lnSpc>
                        <a:spcAft>
                          <a:spcPts val="0"/>
                        </a:spcAft>
                      </a:pPr>
                      <a:r>
                        <a:rPr lang="fa-IR" sz="1400" b="1" kern="1200" dirty="0">
                          <a:solidFill>
                            <a:srgbClr val="0D0D0D"/>
                          </a:solidFill>
                          <a:latin typeface="Calibri"/>
                          <a:ea typeface="Times New Roman"/>
                          <a:cs typeface="B Titr" pitchFamily="2" charset="-78"/>
                        </a:rPr>
                        <a:t>12 میلیون تن</a:t>
                      </a:r>
                      <a:endParaRPr lang="en-US" sz="18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lnSpc>
                          <a:spcPct val="115000"/>
                        </a:lnSpc>
                        <a:spcAft>
                          <a:spcPts val="0"/>
                        </a:spcAft>
                      </a:pPr>
                      <a:r>
                        <a:rPr lang="fa-IR" sz="1400" b="1" kern="1200">
                          <a:solidFill>
                            <a:srgbClr val="0D0D0D"/>
                          </a:solidFill>
                          <a:latin typeface="Calibri"/>
                          <a:ea typeface="Times New Roman"/>
                          <a:cs typeface="B Titr" pitchFamily="2" charset="-78"/>
                        </a:rPr>
                        <a:t>3000</a:t>
                      </a:r>
                      <a:endParaRPr lang="en-US" sz="180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lnSpc>
                          <a:spcPct val="115000"/>
                        </a:lnSpc>
                        <a:spcAft>
                          <a:spcPts val="0"/>
                        </a:spcAft>
                      </a:pPr>
                      <a:r>
                        <a:rPr lang="fa-IR" sz="1400" b="1" kern="1200" dirty="0">
                          <a:solidFill>
                            <a:srgbClr val="0D0D0D"/>
                          </a:solidFill>
                          <a:latin typeface="Calibri"/>
                          <a:ea typeface="Times New Roman"/>
                          <a:cs typeface="B Titr" pitchFamily="2" charset="-78"/>
                        </a:rPr>
                        <a:t>برقی سازی</a:t>
                      </a:r>
                      <a:endParaRPr lang="en-US" sz="18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931">
                <a:tc>
                  <a:txBody>
                    <a:bodyPr/>
                    <a:lstStyle/>
                    <a:p>
                      <a:pPr algn="ctr" rtl="1">
                        <a:lnSpc>
                          <a:spcPct val="115000"/>
                        </a:lnSpc>
                        <a:spcAft>
                          <a:spcPts val="0"/>
                        </a:spcAft>
                      </a:pPr>
                      <a:r>
                        <a:rPr lang="fa-IR" sz="1400" b="1" kern="1200" dirty="0">
                          <a:solidFill>
                            <a:srgbClr val="0D0D0D"/>
                          </a:solidFill>
                          <a:latin typeface="Calibri"/>
                          <a:ea typeface="Times New Roman"/>
                          <a:cs typeface="B Titr" pitchFamily="2" charset="-78"/>
                        </a:rPr>
                        <a:t>6 میلیون نفر</a:t>
                      </a:r>
                      <a:endParaRPr lang="en-US" sz="18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424931">
                <a:tc>
                  <a:txBody>
                    <a:bodyPr/>
                    <a:lstStyle/>
                    <a:p>
                      <a:pPr algn="ctr" rtl="1">
                        <a:lnSpc>
                          <a:spcPct val="115000"/>
                        </a:lnSpc>
                        <a:spcAft>
                          <a:spcPts val="0"/>
                        </a:spcAft>
                      </a:pPr>
                      <a:r>
                        <a:rPr lang="fa-IR" sz="1400" b="1" kern="1200" dirty="0">
                          <a:solidFill>
                            <a:srgbClr val="0D0D0D"/>
                          </a:solidFill>
                          <a:latin typeface="Calibri"/>
                          <a:ea typeface="Times New Roman"/>
                          <a:cs typeface="B Titr" pitchFamily="2" charset="-78"/>
                        </a:rPr>
                        <a:t>40</a:t>
                      </a:r>
                      <a:endParaRPr lang="en-US" sz="18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400" b="1" kern="1200">
                          <a:solidFill>
                            <a:srgbClr val="0D0D0D"/>
                          </a:solidFill>
                          <a:latin typeface="Calibri"/>
                          <a:ea typeface="Times New Roman"/>
                          <a:cs typeface="B Titr" pitchFamily="2" charset="-78"/>
                        </a:rPr>
                        <a:t>135</a:t>
                      </a:r>
                      <a:endParaRPr lang="en-US" sz="180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400" b="1" kern="1200" dirty="0">
                          <a:solidFill>
                            <a:srgbClr val="0D0D0D"/>
                          </a:solidFill>
                          <a:latin typeface="Calibri"/>
                          <a:ea typeface="Times New Roman"/>
                          <a:cs typeface="B Titr" pitchFamily="2" charset="-78"/>
                        </a:rPr>
                        <a:t>خطوط فرعی</a:t>
                      </a:r>
                      <a:endParaRPr lang="en-US" sz="18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931">
                <a:tc>
                  <a:txBody>
                    <a:bodyPr/>
                    <a:lstStyle/>
                    <a:p>
                      <a:pPr algn="ctr" rtl="1">
                        <a:lnSpc>
                          <a:spcPct val="115000"/>
                        </a:lnSpc>
                        <a:spcAft>
                          <a:spcPts val="0"/>
                        </a:spcAft>
                      </a:pPr>
                      <a:r>
                        <a:rPr lang="fa-IR" sz="1400" b="1" kern="1200">
                          <a:solidFill>
                            <a:srgbClr val="0D0D0D"/>
                          </a:solidFill>
                          <a:latin typeface="Calibri"/>
                          <a:ea typeface="Times New Roman"/>
                          <a:cs typeface="B Titr" pitchFamily="2" charset="-78"/>
                        </a:rPr>
                        <a:t>14</a:t>
                      </a:r>
                      <a:endParaRPr lang="en-US" sz="180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400" b="1" kern="1200">
                          <a:solidFill>
                            <a:srgbClr val="0D0D0D"/>
                          </a:solidFill>
                          <a:latin typeface="Calibri"/>
                          <a:ea typeface="Times New Roman"/>
                          <a:cs typeface="B Titr" pitchFamily="2" charset="-78"/>
                        </a:rPr>
                        <a:t>1225</a:t>
                      </a:r>
                      <a:endParaRPr lang="en-US" sz="180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400" b="1" kern="1200" dirty="0">
                          <a:solidFill>
                            <a:srgbClr val="0D0D0D"/>
                          </a:solidFill>
                          <a:latin typeface="Calibri"/>
                          <a:ea typeface="Times New Roman"/>
                          <a:cs typeface="B Titr" pitchFamily="2" charset="-78"/>
                        </a:rPr>
                        <a:t>خطوط دوم</a:t>
                      </a:r>
                      <a:endParaRPr lang="en-US" sz="18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7083">
                <a:tc>
                  <a:txBody>
                    <a:bodyPr/>
                    <a:lstStyle/>
                    <a:p>
                      <a:pPr algn="ctr" rtl="1">
                        <a:lnSpc>
                          <a:spcPct val="115000"/>
                        </a:lnSpc>
                        <a:spcAft>
                          <a:spcPts val="0"/>
                        </a:spcAft>
                      </a:pPr>
                      <a:r>
                        <a:rPr lang="fa-IR" sz="1400" b="1" kern="1200">
                          <a:solidFill>
                            <a:srgbClr val="0D0D0D"/>
                          </a:solidFill>
                          <a:latin typeface="Calibri"/>
                          <a:ea typeface="Times New Roman"/>
                          <a:cs typeface="B Titr" pitchFamily="2" charset="-78"/>
                        </a:rPr>
                        <a:t>14</a:t>
                      </a:r>
                      <a:endParaRPr lang="en-US" sz="180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400" b="1" kern="1200">
                          <a:solidFill>
                            <a:srgbClr val="0D0D0D"/>
                          </a:solidFill>
                          <a:latin typeface="Calibri"/>
                          <a:ea typeface="Times New Roman"/>
                          <a:cs typeface="B Titr" pitchFamily="2" charset="-78"/>
                        </a:rPr>
                        <a:t>-</a:t>
                      </a:r>
                      <a:endParaRPr lang="en-US" sz="180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400" b="1" kern="1200" dirty="0">
                          <a:solidFill>
                            <a:srgbClr val="0D0D0D"/>
                          </a:solidFill>
                          <a:latin typeface="Calibri"/>
                          <a:ea typeface="Times New Roman"/>
                          <a:cs typeface="B Titr" pitchFamily="2" charset="-78"/>
                        </a:rPr>
                        <a:t>احداث 5 پایانه ترکیبی ریلی-جاده‌ای</a:t>
                      </a:r>
                      <a:endParaRPr lang="en-US" sz="18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931">
                <a:tc>
                  <a:txBody>
                    <a:bodyPr/>
                    <a:lstStyle/>
                    <a:p>
                      <a:pPr algn="ctr" rtl="1">
                        <a:lnSpc>
                          <a:spcPct val="115000"/>
                        </a:lnSpc>
                        <a:spcAft>
                          <a:spcPts val="0"/>
                        </a:spcAft>
                      </a:pPr>
                      <a:r>
                        <a:rPr lang="fa-IR" sz="1400" b="1" kern="1200" dirty="0">
                          <a:solidFill>
                            <a:srgbClr val="0D0D0D"/>
                          </a:solidFill>
                          <a:latin typeface="Calibri"/>
                          <a:ea typeface="Times New Roman"/>
                          <a:cs typeface="B Titr" pitchFamily="2" charset="-78"/>
                        </a:rPr>
                        <a:t>15میلیون تن</a:t>
                      </a:r>
                      <a:endParaRPr lang="en-US" sz="18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lnSpc>
                          <a:spcPct val="115000"/>
                        </a:lnSpc>
                        <a:spcAft>
                          <a:spcPts val="0"/>
                        </a:spcAft>
                      </a:pPr>
                      <a:r>
                        <a:rPr lang="fa-IR" sz="1400" b="1" kern="1200">
                          <a:solidFill>
                            <a:srgbClr val="0D0D0D"/>
                          </a:solidFill>
                          <a:latin typeface="Calibri"/>
                          <a:ea typeface="Times New Roman"/>
                          <a:cs typeface="B Titr" pitchFamily="2" charset="-78"/>
                        </a:rPr>
                        <a:t>1387</a:t>
                      </a:r>
                      <a:endParaRPr lang="en-US" sz="180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rtl="1">
                        <a:lnSpc>
                          <a:spcPct val="115000"/>
                        </a:lnSpc>
                        <a:spcAft>
                          <a:spcPts val="0"/>
                        </a:spcAft>
                      </a:pPr>
                      <a:r>
                        <a:rPr lang="fa-IR" sz="1400" b="1" kern="1200" dirty="0">
                          <a:solidFill>
                            <a:srgbClr val="0D0D0D"/>
                          </a:solidFill>
                          <a:latin typeface="Calibri"/>
                          <a:ea typeface="Times New Roman"/>
                          <a:cs typeface="B Titr" pitchFamily="2" charset="-78"/>
                        </a:rPr>
                        <a:t>احداث خطوط جدید</a:t>
                      </a:r>
                      <a:endParaRPr lang="en-US" sz="18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931">
                <a:tc>
                  <a:txBody>
                    <a:bodyPr/>
                    <a:lstStyle/>
                    <a:p>
                      <a:pPr algn="ctr" rtl="1">
                        <a:lnSpc>
                          <a:spcPct val="115000"/>
                        </a:lnSpc>
                        <a:spcAft>
                          <a:spcPts val="0"/>
                        </a:spcAft>
                      </a:pPr>
                      <a:r>
                        <a:rPr lang="fa-IR" sz="1400" b="1" kern="1200" dirty="0">
                          <a:solidFill>
                            <a:srgbClr val="0D0D0D"/>
                          </a:solidFill>
                          <a:latin typeface="Calibri"/>
                          <a:ea typeface="Times New Roman"/>
                          <a:cs typeface="B Titr" pitchFamily="2" charset="-78"/>
                        </a:rPr>
                        <a:t>1.5 میلیون نفر</a:t>
                      </a:r>
                      <a:endParaRPr lang="en-US" sz="18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424931">
                <a:tc>
                  <a:txBody>
                    <a:bodyPr/>
                    <a:lstStyle/>
                    <a:p>
                      <a:pPr algn="ctr" rtl="1">
                        <a:lnSpc>
                          <a:spcPct val="115000"/>
                        </a:lnSpc>
                        <a:spcAft>
                          <a:spcPts val="0"/>
                        </a:spcAft>
                      </a:pPr>
                      <a:r>
                        <a:rPr lang="fa-IR" sz="1400" b="1" kern="1200" dirty="0">
                          <a:solidFill>
                            <a:srgbClr val="0D0D0D"/>
                          </a:solidFill>
                          <a:latin typeface="Calibri"/>
                          <a:ea typeface="Times New Roman"/>
                          <a:cs typeface="B Titr" pitchFamily="2" charset="-78"/>
                        </a:rPr>
                        <a:t>19.5میلیون نفر</a:t>
                      </a:r>
                      <a:endParaRPr lang="en-US" sz="18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400" b="1" kern="1200" dirty="0">
                          <a:solidFill>
                            <a:srgbClr val="0D0D0D"/>
                          </a:solidFill>
                          <a:latin typeface="Calibri"/>
                          <a:ea typeface="Times New Roman"/>
                          <a:cs typeface="B Titr" pitchFamily="2" charset="-78"/>
                        </a:rPr>
                        <a:t>1465</a:t>
                      </a:r>
                      <a:endParaRPr lang="en-US" sz="18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a-IR" sz="1400" b="1" kern="1200" dirty="0">
                          <a:solidFill>
                            <a:srgbClr val="0D0D0D"/>
                          </a:solidFill>
                          <a:latin typeface="Calibri"/>
                          <a:ea typeface="Times New Roman"/>
                          <a:cs typeface="B Titr" pitchFamily="2" charset="-78"/>
                        </a:rPr>
                        <a:t>خطوط سریع السیر</a:t>
                      </a:r>
                      <a:endParaRPr lang="en-US" sz="18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931">
                <a:tc gridSpan="3">
                  <a:txBody>
                    <a:bodyPr/>
                    <a:lstStyle/>
                    <a:p>
                      <a:pPr algn="ctr" rtl="1">
                        <a:lnSpc>
                          <a:spcPct val="115000"/>
                        </a:lnSpc>
                        <a:spcAft>
                          <a:spcPts val="0"/>
                        </a:spcAft>
                      </a:pPr>
                      <a:r>
                        <a:rPr lang="fa-IR" sz="1400" b="1" kern="1200" dirty="0">
                          <a:solidFill>
                            <a:srgbClr val="0D0D0D"/>
                          </a:solidFill>
                          <a:latin typeface="Calibri"/>
                          <a:ea typeface="Times New Roman"/>
                          <a:cs typeface="B Titr" pitchFamily="2" charset="-78"/>
                        </a:rPr>
                        <a:t>جمع</a:t>
                      </a:r>
                      <a:endParaRPr lang="en-US" sz="1800" dirty="0">
                        <a:latin typeface="Calibri"/>
                        <a:ea typeface="Calibri"/>
                        <a:cs typeface="B Titr"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1">
                        <a:lnSpc>
                          <a:spcPct val="115000"/>
                        </a:lnSpc>
                        <a:spcAft>
                          <a:spcPts val="0"/>
                        </a:spcAft>
                      </a:pPr>
                      <a:endParaRPr lang="en-US" sz="1100" dirty="0">
                        <a:latin typeface="Calibri"/>
                        <a:ea typeface="Calibri"/>
                        <a:cs typeface="Arial"/>
                      </a:endParaRPr>
                    </a:p>
                  </a:txBody>
                  <a:tcPr anchor="ctr"/>
                </a:tc>
                <a:tc hMerge="1">
                  <a:txBody>
                    <a:bodyPr/>
                    <a:lstStyle/>
                    <a:p>
                      <a:pPr algn="ctr" rtl="1">
                        <a:lnSpc>
                          <a:spcPct val="115000"/>
                        </a:lnSpc>
                        <a:spcAft>
                          <a:spcPts val="0"/>
                        </a:spcAft>
                      </a:pPr>
                      <a:endParaRPr lang="en-US" sz="1100" dirty="0">
                        <a:latin typeface="Calibri"/>
                        <a:ea typeface="Calibri"/>
                        <a:cs typeface="Arial"/>
                      </a:endParaRPr>
                    </a:p>
                  </a:txBody>
                  <a:tcPr anchor="ctr"/>
                </a:tc>
              </a:tr>
            </a:tbl>
          </a:graphicData>
        </a:graphic>
      </p:graphicFrame>
      <p:sp>
        <p:nvSpPr>
          <p:cNvPr id="30721" name="Rectangle 1"/>
          <p:cNvSpPr>
            <a:spLocks noChangeArrowheads="1"/>
          </p:cNvSpPr>
          <p:nvPr/>
        </p:nvSpPr>
        <p:spPr bwMode="auto">
          <a:xfrm>
            <a:off x="1" y="92334"/>
            <a:ext cx="9144000" cy="49753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126960" rIns="91440" bIns="0" numCol="1" anchor="ctr" anchorCtr="0" compatLnSpc="1">
            <a:prstTxWarp prst="textNoShape">
              <a:avLst/>
            </a:prstTxWarp>
            <a:spAutoFit/>
          </a:bodyPr>
          <a:lstStyle/>
          <a:p>
            <a:pPr lvl="0" algn="ctr" rtl="1" fontAlgn="base">
              <a:spcBef>
                <a:spcPct val="0"/>
              </a:spcBef>
              <a:spcAft>
                <a:spcPct val="0"/>
              </a:spcAft>
            </a:pPr>
            <a:r>
              <a:rPr kumimoji="0" lang="fa-IR" sz="2400" b="1" i="0" u="none" strike="noStrike" cap="none" normalizeH="0" baseline="0" dirty="0" smtClean="0" bmk="_Toc497305384">
                <a:ln>
                  <a:noFill/>
                </a:ln>
                <a:solidFill>
                  <a:schemeClr val="bg1"/>
                </a:solidFill>
                <a:effectLst/>
                <a:latin typeface="Cambria" pitchFamily="18" charset="0"/>
                <a:ea typeface="Times New Roman" pitchFamily="18" charset="0"/>
                <a:cs typeface="B Titr" pitchFamily="2" charset="-78"/>
              </a:rPr>
              <a:t>برنامه توسعه خطوط ريلي در افق بلندمدت</a:t>
            </a:r>
            <a:endParaRPr kumimoji="0" lang="en-US" sz="3200" b="1" i="1" u="none" strike="noStrike" cap="none" normalizeH="0" baseline="0" dirty="0" smtClean="0">
              <a:ln>
                <a:noFill/>
              </a:ln>
              <a:solidFill>
                <a:schemeClr val="bg1"/>
              </a:solidFill>
              <a:effectLst/>
              <a:latin typeface="Cambria" pitchFamily="18" charset="0"/>
              <a:ea typeface="Times New Roman" pitchFamily="18" charset="0"/>
              <a:cs typeface="B Titr" pitchFamily="2" charset="-78"/>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5739"/>
            <a:ext cx="9143999" cy="4351338"/>
          </a:xfrm>
        </p:spPr>
        <p:txBody>
          <a:bodyPr/>
          <a:lstStyle/>
          <a:p>
            <a:pPr lvl="0" algn="r" rtl="1">
              <a:lnSpc>
                <a:spcPct val="150000"/>
              </a:lnSpc>
            </a:pPr>
            <a:r>
              <a:rPr lang="fa-IR" sz="2600" dirty="0" smtClean="0">
                <a:cs typeface="B Titr" pitchFamily="2" charset="-78"/>
              </a:rPr>
              <a:t>افزایش </a:t>
            </a:r>
            <a:r>
              <a:rPr lang="fa-IR" sz="2600" dirty="0">
                <a:cs typeface="B Titr" pitchFamily="2" charset="-78"/>
              </a:rPr>
              <a:t>10 درصدی سالانه قیمت سوخت بصورت مستمر</a:t>
            </a:r>
            <a:r>
              <a:rPr lang="en-US" sz="2600" dirty="0">
                <a:cs typeface="B Titr" pitchFamily="2" charset="-78"/>
              </a:rPr>
              <a:t> </a:t>
            </a:r>
          </a:p>
          <a:p>
            <a:pPr lvl="0" algn="r" rtl="1">
              <a:lnSpc>
                <a:spcPct val="150000"/>
              </a:lnSpc>
            </a:pPr>
            <a:r>
              <a:rPr lang="fa-IR" sz="2600" dirty="0">
                <a:solidFill>
                  <a:schemeClr val="accent4">
                    <a:lumMod val="75000"/>
                  </a:schemeClr>
                </a:solidFill>
                <a:cs typeface="B Titr" pitchFamily="2" charset="-78"/>
              </a:rPr>
              <a:t>افزایش 15 درصدی سالانه قیمت گازوئیل بصورت مستمر</a:t>
            </a:r>
            <a:r>
              <a:rPr lang="en-US" sz="2600" dirty="0">
                <a:solidFill>
                  <a:schemeClr val="accent4">
                    <a:lumMod val="75000"/>
                  </a:schemeClr>
                </a:solidFill>
                <a:cs typeface="B Titr" pitchFamily="2" charset="-78"/>
              </a:rPr>
              <a:t> </a:t>
            </a:r>
          </a:p>
          <a:p>
            <a:pPr>
              <a:lnSpc>
                <a:spcPct val="150000"/>
              </a:lnSpc>
            </a:pPr>
            <a:endParaRPr lang="en-US" dirty="0">
              <a:cs typeface="B Titr" pitchFamily="2" charset="-78"/>
            </a:endParaRPr>
          </a:p>
        </p:txBody>
      </p:sp>
      <p:sp>
        <p:nvSpPr>
          <p:cNvPr id="4" name="Rectangle 3"/>
          <p:cNvSpPr/>
          <p:nvPr/>
        </p:nvSpPr>
        <p:spPr>
          <a:xfrm>
            <a:off x="0" y="0"/>
            <a:ext cx="91440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rtl="1">
              <a:buNone/>
            </a:pPr>
            <a:r>
              <a:rPr lang="fa-IR" sz="2800" b="1" dirty="0" smtClean="0">
                <a:solidFill>
                  <a:schemeClr val="bg1"/>
                </a:solidFill>
                <a:cs typeface="B Titr" pitchFamily="2" charset="-78"/>
              </a:rPr>
              <a:t>واقعي‌سازي قيمت سوخت</a:t>
            </a:r>
            <a:endParaRPr lang="en-US" sz="2800" b="1" dirty="0">
              <a:solidFill>
                <a:schemeClr val="bg1"/>
              </a:solidFill>
              <a:cs typeface="B Titr" pitchFamily="2" charset="-78"/>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69668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fa-IR" sz="3600" dirty="0" smtClean="0">
                <a:solidFill>
                  <a:schemeClr val="bg1"/>
                </a:solidFill>
                <a:cs typeface="B Titr" pitchFamily="2" charset="-78"/>
              </a:rPr>
              <a:t>برنامه توسعه بخش هوايي</a:t>
            </a:r>
            <a:endParaRPr lang="en-US" sz="3600" dirty="0">
              <a:solidFill>
                <a:schemeClr val="bg1"/>
              </a:solidFill>
              <a:cs typeface="B Titr" pitchFamily="2" charset="-78"/>
            </a:endParaRPr>
          </a:p>
        </p:txBody>
      </p:sp>
      <p:sp>
        <p:nvSpPr>
          <p:cNvPr id="3" name="Content Placeholder 2"/>
          <p:cNvSpPr>
            <a:spLocks noGrp="1"/>
          </p:cNvSpPr>
          <p:nvPr>
            <p:ph idx="1"/>
          </p:nvPr>
        </p:nvSpPr>
        <p:spPr>
          <a:xfrm>
            <a:off x="0" y="998310"/>
            <a:ext cx="9144000" cy="5859689"/>
          </a:xfrm>
        </p:spPr>
        <p:txBody>
          <a:bodyPr>
            <a:normAutofit/>
          </a:bodyPr>
          <a:lstStyle/>
          <a:p>
            <a:pPr algn="just" rtl="1">
              <a:lnSpc>
                <a:spcPct val="150000"/>
              </a:lnSpc>
            </a:pPr>
            <a:r>
              <a:rPr lang="fa-IR" sz="2000" dirty="0" smtClean="0">
                <a:cs typeface="B Titr" pitchFamily="2" charset="-78"/>
              </a:rPr>
              <a:t>نياز به خريد هواپيماهاي جديد به منظور افزايش شبكه پروازي داخلي در شهرهاي كشور</a:t>
            </a:r>
          </a:p>
          <a:p>
            <a:pPr algn="just" rtl="1">
              <a:lnSpc>
                <a:spcPct val="150000"/>
              </a:lnSpc>
            </a:pPr>
            <a:r>
              <a:rPr lang="fa-IR" sz="2000" dirty="0" smtClean="0">
                <a:solidFill>
                  <a:schemeClr val="accent4">
                    <a:lumMod val="75000"/>
                  </a:schemeClr>
                </a:solidFill>
                <a:cs typeface="B Titr" pitchFamily="2" charset="-78"/>
              </a:rPr>
              <a:t>نياز به احداث پايگاه در شهرهاي كشور براي افزايش تعداد پروژه‌ها(ايجاد 15 پايگاه در برنامه‌ريزي پنج ساله شركت هما قرار دارد)</a:t>
            </a:r>
          </a:p>
          <a:p>
            <a:pPr algn="just" rtl="1">
              <a:lnSpc>
                <a:spcPct val="150000"/>
              </a:lnSpc>
            </a:pPr>
            <a:r>
              <a:rPr lang="fa-IR" sz="2000" dirty="0" smtClean="0">
                <a:cs typeface="B Titr" pitchFamily="2" charset="-78"/>
              </a:rPr>
              <a:t>تأمين سيستم تعمير و نگهداري هواپيماها( ايجاد 3 پايگاه تعمير و نگهداري در شمال، مركز و جنوب كشور در برنامه كوتاه‌مدت و ايجاد 9 پايگاه در برنامه‌هاي بلند مدت شركت هما)</a:t>
            </a:r>
          </a:p>
          <a:p>
            <a:pPr algn="just" rtl="1">
              <a:lnSpc>
                <a:spcPct val="150000"/>
              </a:lnSpc>
            </a:pPr>
            <a:r>
              <a:rPr lang="fa-IR" sz="2000" dirty="0" smtClean="0">
                <a:solidFill>
                  <a:schemeClr val="accent4">
                    <a:lumMod val="75000"/>
                  </a:schemeClr>
                </a:solidFill>
                <a:cs typeface="B Titr" pitchFamily="2" charset="-78"/>
              </a:rPr>
              <a:t>در صورت افزايش پايگاه­هاي شهري در فرودگاه‌هاي كشور نياز به خريد تجهيزات كمكي فرودگاهي براي هواپيماهاي موجود</a:t>
            </a:r>
            <a:endParaRPr lang="en-US" sz="2000" dirty="0">
              <a:solidFill>
                <a:schemeClr val="accent4">
                  <a:lumMod val="75000"/>
                </a:schemeClr>
              </a:solidFill>
              <a:cs typeface="B Titr" pitchFamily="2" charset="-78"/>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624113"/>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fa-IR" sz="2000" dirty="0" smtClean="0">
                <a:solidFill>
                  <a:schemeClr val="bg1"/>
                </a:solidFill>
                <a:cs typeface="B Titr" pitchFamily="2" charset="-78"/>
              </a:rPr>
              <a:t>جدول هزينه‌هاي موردنياز به منظور افزايش پروازهاي داخلي بين شهري</a:t>
            </a:r>
            <a:endParaRPr lang="en-US" sz="2000" dirty="0">
              <a:solidFill>
                <a:schemeClr val="bg1"/>
              </a:solidFill>
              <a:cs typeface="B Titr" pitchFamily="2" charset="-78"/>
            </a:endParaRPr>
          </a:p>
        </p:txBody>
      </p:sp>
      <p:graphicFrame>
        <p:nvGraphicFramePr>
          <p:cNvPr id="4" name="Table 3"/>
          <p:cNvGraphicFramePr>
            <a:graphicFrameLocks noGrp="1"/>
          </p:cNvGraphicFramePr>
          <p:nvPr/>
        </p:nvGraphicFramePr>
        <p:xfrm>
          <a:off x="0" y="1001485"/>
          <a:ext cx="9143999" cy="3216212"/>
        </p:xfrm>
        <a:graphic>
          <a:graphicData uri="http://schemas.openxmlformats.org/drawingml/2006/table">
            <a:tbl>
              <a:tblPr rtl="1"/>
              <a:tblGrid>
                <a:gridCol w="1115247"/>
                <a:gridCol w="4875767"/>
                <a:gridCol w="3152985"/>
              </a:tblGrid>
              <a:tr h="682172">
                <a:tc>
                  <a:txBody>
                    <a:bodyPr/>
                    <a:lstStyle/>
                    <a:p>
                      <a:pPr algn="ctr" rtl="1">
                        <a:lnSpc>
                          <a:spcPct val="150000"/>
                        </a:lnSpc>
                        <a:spcAft>
                          <a:spcPts val="0"/>
                        </a:spcAft>
                      </a:pPr>
                      <a:r>
                        <a:rPr lang="fa-IR" sz="1800" b="1" dirty="0">
                          <a:latin typeface="Times New Roman"/>
                          <a:ea typeface="Times New Roman"/>
                          <a:cs typeface="B Titr" pitchFamily="2" charset="-78"/>
                        </a:rPr>
                        <a:t>رديف</a:t>
                      </a:r>
                      <a:endParaRPr lang="en-US" sz="1600" dirty="0">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1">
                        <a:lnSpc>
                          <a:spcPct val="150000"/>
                        </a:lnSpc>
                        <a:spcAft>
                          <a:spcPts val="0"/>
                        </a:spcAft>
                      </a:pPr>
                      <a:r>
                        <a:rPr lang="fa-IR" sz="1800" b="1">
                          <a:latin typeface="Times New Roman"/>
                          <a:ea typeface="Times New Roman"/>
                          <a:cs typeface="B Titr" pitchFamily="2" charset="-78"/>
                        </a:rPr>
                        <a:t>موارد</a:t>
                      </a:r>
                      <a:endParaRPr lang="en-US" sz="1600">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rtl="1">
                        <a:lnSpc>
                          <a:spcPct val="150000"/>
                        </a:lnSpc>
                        <a:spcAft>
                          <a:spcPts val="0"/>
                        </a:spcAft>
                      </a:pPr>
                      <a:r>
                        <a:rPr lang="fa-IR" sz="1800" b="1">
                          <a:latin typeface="Times New Roman"/>
                          <a:ea typeface="Times New Roman"/>
                          <a:cs typeface="B Titr" pitchFamily="2" charset="-78"/>
                        </a:rPr>
                        <a:t>تعداد</a:t>
                      </a:r>
                      <a:endParaRPr lang="en-US" sz="1600">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506808">
                <a:tc>
                  <a:txBody>
                    <a:bodyPr/>
                    <a:lstStyle/>
                    <a:p>
                      <a:pPr algn="ctr" rtl="1">
                        <a:lnSpc>
                          <a:spcPct val="150000"/>
                        </a:lnSpc>
                        <a:spcAft>
                          <a:spcPts val="0"/>
                        </a:spcAft>
                      </a:pPr>
                      <a:r>
                        <a:rPr lang="fa-IR" sz="1800">
                          <a:latin typeface="Times New Roman"/>
                          <a:ea typeface="Times New Roman"/>
                          <a:cs typeface="B Titr" pitchFamily="2" charset="-78"/>
                        </a:rPr>
                        <a:t>1</a:t>
                      </a:r>
                      <a:endParaRPr lang="en-US" sz="1600">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fa-IR" sz="1800" dirty="0">
                          <a:latin typeface="Times New Roman"/>
                          <a:ea typeface="Times New Roman"/>
                          <a:cs typeface="B Titr" pitchFamily="2" charset="-78"/>
                        </a:rPr>
                        <a:t>خريد هواپيما تا افق 1400</a:t>
                      </a:r>
                      <a:endParaRPr lang="en-US" sz="1600" dirty="0">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a:latin typeface="Times New Roman"/>
                          <a:ea typeface="Times New Roman"/>
                          <a:cs typeface="B Titr" pitchFamily="2" charset="-78"/>
                        </a:rPr>
                        <a:t>85 فروند</a:t>
                      </a:r>
                      <a:endParaRPr lang="en-US" sz="1600">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808">
                <a:tc>
                  <a:txBody>
                    <a:bodyPr/>
                    <a:lstStyle/>
                    <a:p>
                      <a:pPr algn="ctr" rtl="1">
                        <a:lnSpc>
                          <a:spcPct val="150000"/>
                        </a:lnSpc>
                        <a:spcAft>
                          <a:spcPts val="0"/>
                        </a:spcAft>
                      </a:pPr>
                      <a:r>
                        <a:rPr lang="fa-IR" sz="1800">
                          <a:latin typeface="Times New Roman"/>
                          <a:ea typeface="Times New Roman"/>
                          <a:cs typeface="B Titr" pitchFamily="2" charset="-78"/>
                        </a:rPr>
                        <a:t>2</a:t>
                      </a:r>
                      <a:endParaRPr lang="en-US" sz="1600">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fa-IR" sz="1800">
                          <a:latin typeface="Times New Roman"/>
                          <a:ea typeface="Times New Roman"/>
                          <a:cs typeface="B Titr" pitchFamily="2" charset="-78"/>
                        </a:rPr>
                        <a:t>ايجاد 15 پايگاه منطقه­اي</a:t>
                      </a:r>
                      <a:endParaRPr lang="en-US" sz="1600">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a:latin typeface="Times New Roman"/>
                          <a:ea typeface="Times New Roman"/>
                          <a:cs typeface="B Titr" pitchFamily="2" charset="-78"/>
                        </a:rPr>
                        <a:t>15</a:t>
                      </a:r>
                      <a:endParaRPr lang="en-US" sz="1600">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808">
                <a:tc>
                  <a:txBody>
                    <a:bodyPr/>
                    <a:lstStyle/>
                    <a:p>
                      <a:pPr algn="ctr" rtl="1">
                        <a:lnSpc>
                          <a:spcPct val="150000"/>
                        </a:lnSpc>
                        <a:spcAft>
                          <a:spcPts val="0"/>
                        </a:spcAft>
                      </a:pPr>
                      <a:r>
                        <a:rPr lang="fa-IR" sz="1800">
                          <a:latin typeface="Times New Roman"/>
                          <a:ea typeface="Times New Roman"/>
                          <a:cs typeface="B Titr" pitchFamily="2" charset="-78"/>
                        </a:rPr>
                        <a:t>3</a:t>
                      </a:r>
                      <a:endParaRPr lang="en-US" sz="1600">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fa-IR" sz="1800">
                          <a:latin typeface="Times New Roman"/>
                          <a:ea typeface="Times New Roman"/>
                          <a:cs typeface="B Titr" pitchFamily="2" charset="-78"/>
                        </a:rPr>
                        <a:t>ايجاد 3 پايگاه تعمير و نگهداري</a:t>
                      </a:r>
                      <a:endParaRPr lang="en-US" sz="1600">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a:latin typeface="Times New Roman"/>
                          <a:ea typeface="Times New Roman"/>
                          <a:cs typeface="B Titr" pitchFamily="2" charset="-78"/>
                        </a:rPr>
                        <a:t>3</a:t>
                      </a:r>
                      <a:endParaRPr lang="en-US" sz="1600">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808">
                <a:tc>
                  <a:txBody>
                    <a:bodyPr/>
                    <a:lstStyle/>
                    <a:p>
                      <a:pPr algn="ctr" rtl="1">
                        <a:lnSpc>
                          <a:spcPct val="150000"/>
                        </a:lnSpc>
                        <a:spcAft>
                          <a:spcPts val="0"/>
                        </a:spcAft>
                      </a:pPr>
                      <a:r>
                        <a:rPr lang="fa-IR" sz="1800">
                          <a:latin typeface="Times New Roman"/>
                          <a:ea typeface="Times New Roman"/>
                          <a:cs typeface="B Titr" pitchFamily="2" charset="-78"/>
                        </a:rPr>
                        <a:t>4</a:t>
                      </a:r>
                      <a:endParaRPr lang="en-US" sz="1600">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50000"/>
                        </a:lnSpc>
                        <a:spcAft>
                          <a:spcPts val="0"/>
                        </a:spcAft>
                      </a:pPr>
                      <a:r>
                        <a:rPr lang="fa-IR" sz="1800">
                          <a:latin typeface="Times New Roman"/>
                          <a:ea typeface="Times New Roman"/>
                          <a:cs typeface="B Titr" pitchFamily="2" charset="-78"/>
                        </a:rPr>
                        <a:t>خريد 3 پايگاه تعمير و نگهداري</a:t>
                      </a:r>
                      <a:endParaRPr lang="en-US" sz="1600">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fa-IR" sz="1800">
                          <a:latin typeface="Times New Roman"/>
                          <a:ea typeface="Times New Roman"/>
                          <a:cs typeface="B Titr" pitchFamily="2" charset="-78"/>
                        </a:rPr>
                        <a:t>--</a:t>
                      </a:r>
                      <a:endParaRPr lang="en-US" sz="1600">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808">
                <a:tc gridSpan="3">
                  <a:txBody>
                    <a:bodyPr/>
                    <a:lstStyle/>
                    <a:p>
                      <a:pPr algn="ctr" rtl="1">
                        <a:lnSpc>
                          <a:spcPct val="150000"/>
                        </a:lnSpc>
                        <a:spcAft>
                          <a:spcPts val="0"/>
                        </a:spcAft>
                      </a:pPr>
                      <a:r>
                        <a:rPr lang="fa-IR" sz="1800" kern="1200" dirty="0" smtClean="0">
                          <a:solidFill>
                            <a:schemeClr val="tx1"/>
                          </a:solidFill>
                          <a:latin typeface="Times New Roman"/>
                          <a:ea typeface="Times New Roman"/>
                          <a:cs typeface="B Titr" pitchFamily="2" charset="-78"/>
                        </a:rPr>
                        <a:t>مجموع</a:t>
                      </a:r>
                      <a:endParaRPr lang="fa-IR" sz="1800" kern="1200" dirty="0">
                        <a:solidFill>
                          <a:schemeClr val="tx1"/>
                        </a:solidFill>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72614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fa-IR" sz="4000" dirty="0" smtClean="0">
                <a:solidFill>
                  <a:schemeClr val="bg1"/>
                </a:solidFill>
                <a:cs typeface="B Titr" pitchFamily="2" charset="-78"/>
              </a:rPr>
              <a:t>الزامات 8 گانه اجراي نقشه راه</a:t>
            </a:r>
            <a:endParaRPr lang="en-US" sz="4000" dirty="0">
              <a:solidFill>
                <a:schemeClr val="bg1"/>
              </a:solidFill>
              <a:cs typeface="B Titr" pitchFamily="2" charset="-78"/>
            </a:endParaRPr>
          </a:p>
        </p:txBody>
      </p:sp>
      <p:sp>
        <p:nvSpPr>
          <p:cNvPr id="3" name="Content Placeholder 2"/>
          <p:cNvSpPr>
            <a:spLocks noGrp="1"/>
          </p:cNvSpPr>
          <p:nvPr>
            <p:ph idx="1"/>
          </p:nvPr>
        </p:nvSpPr>
        <p:spPr>
          <a:xfrm>
            <a:off x="0" y="874058"/>
            <a:ext cx="9144000" cy="5983941"/>
          </a:xfrm>
        </p:spPr>
        <p:txBody>
          <a:bodyPr>
            <a:normAutofit lnSpcReduction="10000"/>
          </a:bodyPr>
          <a:lstStyle/>
          <a:p>
            <a:pPr algn="just" rtl="1">
              <a:lnSpc>
                <a:spcPct val="150000"/>
              </a:lnSpc>
              <a:buNone/>
            </a:pPr>
            <a:r>
              <a:rPr lang="fa-IR" sz="2400" dirty="0" smtClean="0">
                <a:cs typeface="B Titr" pitchFamily="2" charset="-78"/>
              </a:rPr>
              <a:t>    براي اجراي نقشه راه و دستيابي به افق برنامه در سه بازه زماني، نياز به الزاماتي چند در خصوص تامين اعتبار، نيروي انساني و حمايت‌هاي قانوني از سوي دولت و مجلس شوراي اسلامي دارد. </a:t>
            </a:r>
            <a:endParaRPr lang="en-US" sz="2400" dirty="0" smtClean="0">
              <a:cs typeface="B Titr" pitchFamily="2" charset="-78"/>
            </a:endParaRPr>
          </a:p>
          <a:p>
            <a:pPr marL="457200" lvl="0" indent="-457200" algn="just" rtl="1">
              <a:lnSpc>
                <a:spcPct val="150000"/>
              </a:lnSpc>
              <a:buFont typeface="+mj-lt"/>
              <a:buAutoNum type="arabicPeriod"/>
            </a:pPr>
            <a:r>
              <a:rPr lang="fa-IR" sz="2400" b="1" dirty="0" smtClean="0">
                <a:solidFill>
                  <a:schemeClr val="accent3">
                    <a:lumMod val="75000"/>
                  </a:schemeClr>
                </a:solidFill>
                <a:cs typeface="B Titr" pitchFamily="2" charset="-78"/>
              </a:rPr>
              <a:t>تا </a:t>
            </a:r>
            <a:r>
              <a:rPr lang="fa-IR" sz="2400" b="1" dirty="0">
                <a:solidFill>
                  <a:schemeClr val="accent3">
                    <a:lumMod val="75000"/>
                  </a:schemeClr>
                </a:solidFill>
                <a:cs typeface="B Titr" pitchFamily="2" charset="-78"/>
              </a:rPr>
              <a:t>زمان کاهش ميزان تلفات جاده اي به 12 هزار نفر، جلسات كميسيون هر ماه يكبار و تا زمان کاهش ميزان تلفات جاده‌اي به 9 هزار نفر، هر 3 ماه يكبار در حضور رییس جمهور محترم یا معاون اول ايشان برگزار گردد.</a:t>
            </a:r>
            <a:endParaRPr lang="en-US" sz="2400" dirty="0">
              <a:solidFill>
                <a:schemeClr val="accent3">
                  <a:lumMod val="75000"/>
                </a:schemeClr>
              </a:solidFill>
              <a:cs typeface="B Titr" pitchFamily="2" charset="-78"/>
            </a:endParaRPr>
          </a:p>
          <a:p>
            <a:pPr marL="457200" lvl="0" indent="-457200" algn="just" rtl="1">
              <a:lnSpc>
                <a:spcPct val="150000"/>
              </a:lnSpc>
              <a:buFont typeface="+mj-lt"/>
              <a:buAutoNum type="arabicPeriod"/>
            </a:pPr>
            <a:r>
              <a:rPr lang="fa-IR" sz="2400" b="1" dirty="0">
                <a:cs typeface="B Titr" pitchFamily="2" charset="-78"/>
              </a:rPr>
              <a:t>مجموعه اقدامات و نتايج بصورت 3 ماه يك بار ارزيابي شده و دلايل موفقيت يا عدم موفقيت توسط وزارت راه و شهرسازي به دولت  گزارش گردد.</a:t>
            </a:r>
            <a:endParaRPr lang="en-US" sz="2400" dirty="0">
              <a:cs typeface="B Titr" pitchFamily="2" charset="-78"/>
            </a:endParaRPr>
          </a:p>
          <a:p>
            <a:pPr marL="457200" lvl="0" indent="-457200" algn="just" rtl="1">
              <a:lnSpc>
                <a:spcPct val="150000"/>
              </a:lnSpc>
              <a:buFont typeface="+mj-lt"/>
              <a:buAutoNum type="arabicPeriod"/>
            </a:pPr>
            <a:r>
              <a:rPr lang="fa-IR" sz="2400" b="1" dirty="0">
                <a:solidFill>
                  <a:schemeClr val="accent3">
                    <a:lumMod val="75000"/>
                  </a:schemeClr>
                </a:solidFill>
                <a:cs typeface="B Titr" pitchFamily="2" charset="-78"/>
              </a:rPr>
              <a:t>حمايت لازم از كميسيون ايمني راه‌هاي كشور(متولي مديريت ايمني) صورت پذيرد. اين پشتيباني از لحاظ تقويت جايگاه به منظور فراهم‌شدن شرايط پياده‌سازي مصوبات، تامين اعتبار مورد نياز و نيروي انساني مي‌باشد</a:t>
            </a:r>
            <a:r>
              <a:rPr lang="fa-IR" sz="2400" b="1" dirty="0" smtClean="0">
                <a:solidFill>
                  <a:schemeClr val="accent3">
                    <a:lumMod val="75000"/>
                  </a:schemeClr>
                </a:solidFill>
                <a:cs typeface="B Titr" pitchFamily="2" charset="-78"/>
              </a:rPr>
              <a:t>.</a:t>
            </a:r>
            <a:endParaRPr lang="en-US" sz="2400" dirty="0">
              <a:solidFill>
                <a:schemeClr val="accent3">
                  <a:lumMod val="75000"/>
                </a:schemeClr>
              </a:solidFill>
              <a:cs typeface="B Titr" pitchFamily="2" charset="-78"/>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72614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rtl="1"/>
            <a:r>
              <a:rPr lang="fa-IR" sz="4000" dirty="0" smtClean="0">
                <a:solidFill>
                  <a:schemeClr val="bg1"/>
                </a:solidFill>
                <a:cs typeface="B Titr" pitchFamily="2" charset="-78"/>
              </a:rPr>
              <a:t>الزامات 8 گانه اجراي نقشه راه</a:t>
            </a:r>
            <a:endParaRPr lang="en-US" sz="4000" dirty="0">
              <a:solidFill>
                <a:schemeClr val="bg1"/>
              </a:solidFill>
              <a:cs typeface="B Titr" pitchFamily="2" charset="-78"/>
            </a:endParaRPr>
          </a:p>
        </p:txBody>
      </p:sp>
      <p:sp>
        <p:nvSpPr>
          <p:cNvPr id="3" name="Content Placeholder 2"/>
          <p:cNvSpPr>
            <a:spLocks noGrp="1"/>
          </p:cNvSpPr>
          <p:nvPr>
            <p:ph idx="1"/>
          </p:nvPr>
        </p:nvSpPr>
        <p:spPr>
          <a:xfrm>
            <a:off x="0" y="874058"/>
            <a:ext cx="9144000" cy="5983941"/>
          </a:xfrm>
        </p:spPr>
        <p:txBody>
          <a:bodyPr>
            <a:normAutofit fontScale="92500" lnSpcReduction="20000"/>
          </a:bodyPr>
          <a:lstStyle/>
          <a:p>
            <a:pPr lvl="0" algn="just" rtl="1">
              <a:lnSpc>
                <a:spcPct val="150000"/>
              </a:lnSpc>
              <a:buNone/>
            </a:pPr>
            <a:r>
              <a:rPr lang="fa-IR" sz="2400" b="1" dirty="0" smtClean="0">
                <a:cs typeface="B Titr" pitchFamily="2" charset="-78"/>
              </a:rPr>
              <a:t>4. پشتيباني </a:t>
            </a:r>
            <a:r>
              <a:rPr lang="fa-IR" sz="2400" b="1" dirty="0">
                <a:cs typeface="B Titr" pitchFamily="2" charset="-78"/>
              </a:rPr>
              <a:t>مالي مناسب براي اجراي نقشه راه صورت پذيرد. </a:t>
            </a:r>
            <a:endParaRPr lang="en-US" sz="2400" dirty="0">
              <a:cs typeface="B Titr" pitchFamily="2" charset="-78"/>
            </a:endParaRPr>
          </a:p>
          <a:p>
            <a:pPr lvl="0" algn="just" rtl="1">
              <a:lnSpc>
                <a:spcPct val="150000"/>
              </a:lnSpc>
            </a:pPr>
            <a:r>
              <a:rPr lang="fa-IR" sz="2600" b="1" dirty="0">
                <a:solidFill>
                  <a:schemeClr val="accent3">
                    <a:lumMod val="75000"/>
                  </a:schemeClr>
                </a:solidFill>
                <a:cs typeface="B Titr" pitchFamily="2" charset="-78"/>
              </a:rPr>
              <a:t>درآمد ناشي از افزايش قيمت سوخت نسبت به قيمت سال 96 به اجراي نقشه راه اختصاص خواهد يافت.  </a:t>
            </a:r>
            <a:endParaRPr lang="en-US" sz="2600" b="1" dirty="0">
              <a:solidFill>
                <a:schemeClr val="accent3">
                  <a:lumMod val="75000"/>
                </a:schemeClr>
              </a:solidFill>
              <a:cs typeface="B Titr" pitchFamily="2" charset="-78"/>
            </a:endParaRPr>
          </a:p>
          <a:p>
            <a:pPr lvl="0" algn="just" rtl="1">
              <a:lnSpc>
                <a:spcPct val="150000"/>
              </a:lnSpc>
            </a:pPr>
            <a:r>
              <a:rPr lang="fa-IR" sz="2400" b="1" dirty="0">
                <a:cs typeface="B Titr" pitchFamily="2" charset="-78"/>
              </a:rPr>
              <a:t>نحوه هزينه‌كرد مازاد درآمد واقعي‌سازي قيمت سوخت براي اجراي نقشه راه مطابق با آئين‌نامه‌اي خواهد بود كه دو ماه پس از تصويب آن در دولت توسط  وزارت راه‌وشهرسازي تهيه خواهد شد.</a:t>
            </a:r>
            <a:endParaRPr lang="en-US" sz="2400" dirty="0">
              <a:cs typeface="B Titr" pitchFamily="2" charset="-78"/>
            </a:endParaRPr>
          </a:p>
          <a:p>
            <a:pPr lvl="0" algn="just" rtl="1">
              <a:lnSpc>
                <a:spcPct val="150000"/>
              </a:lnSpc>
            </a:pPr>
            <a:r>
              <a:rPr lang="fa-IR" sz="2600" b="1" dirty="0">
                <a:solidFill>
                  <a:schemeClr val="accent3">
                    <a:lumMod val="75000"/>
                  </a:schemeClr>
                </a:solidFill>
                <a:cs typeface="B Titr" pitchFamily="2" charset="-78"/>
              </a:rPr>
              <a:t>مازاد هزينه هاي مورد نياز براي اجراي نقشه راه از ساير منابع توسط سازمان برنامه و بودجه در موعد پيشنهادي وزارت راه و شهرسازي تامين گردد.</a:t>
            </a:r>
            <a:endParaRPr lang="en-US" sz="2600" b="1" dirty="0">
              <a:solidFill>
                <a:schemeClr val="accent3">
                  <a:lumMod val="75000"/>
                </a:schemeClr>
              </a:solidFill>
              <a:cs typeface="B Titr" pitchFamily="2" charset="-78"/>
            </a:endParaRPr>
          </a:p>
          <a:p>
            <a:pPr lvl="0" algn="just" rtl="1">
              <a:lnSpc>
                <a:spcPct val="150000"/>
              </a:lnSpc>
              <a:buNone/>
            </a:pPr>
            <a:r>
              <a:rPr lang="fa-IR" sz="2400" b="1" dirty="0" smtClean="0">
                <a:cs typeface="B Titr" pitchFamily="2" charset="-78"/>
              </a:rPr>
              <a:t>5. پيشنهاد </a:t>
            </a:r>
            <a:r>
              <a:rPr lang="fa-IR" sz="2400" b="1" dirty="0">
                <a:cs typeface="B Titr" pitchFamily="2" charset="-78"/>
              </a:rPr>
              <a:t>مي‌گردد در اجراي سناريوي واقعي‌سازي قيمت سوخت، از ظرفيت كارت‌هاي هوشمند سوخت در تخصيص سهميه و همچنين افزايش قيمت براي سوخت غير سهميه‌اي استفاده گردد. براي اينكار افزايش پلكاني قيمت سوخت به موازات بكارگيري كارت سوخت صورت پذيرد</a:t>
            </a:r>
            <a:r>
              <a:rPr lang="fa-IR" sz="2400" b="1" dirty="0" smtClean="0">
                <a:cs typeface="B Titr" pitchFamily="2" charset="-78"/>
              </a:rPr>
              <a:t>.</a:t>
            </a:r>
            <a:endParaRPr lang="en-US" sz="2400" dirty="0">
              <a:cs typeface="B Titr" pitchFamily="2" charset="-78"/>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92891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fa-IR" sz="3600" dirty="0" smtClean="0">
                <a:solidFill>
                  <a:schemeClr val="bg1"/>
                </a:solidFill>
                <a:cs typeface="B Titr" pitchFamily="2" charset="-78"/>
              </a:rPr>
              <a:t>الزامات 8 گانه اجراي نقشه راه</a:t>
            </a:r>
            <a:endParaRPr lang="en-US" sz="3600" dirty="0">
              <a:solidFill>
                <a:schemeClr val="bg1"/>
              </a:solidFill>
            </a:endParaRPr>
          </a:p>
        </p:txBody>
      </p:sp>
      <p:sp>
        <p:nvSpPr>
          <p:cNvPr id="3" name="Content Placeholder 2"/>
          <p:cNvSpPr>
            <a:spLocks noGrp="1"/>
          </p:cNvSpPr>
          <p:nvPr>
            <p:ph idx="1"/>
          </p:nvPr>
        </p:nvSpPr>
        <p:spPr>
          <a:xfrm>
            <a:off x="0" y="1142984"/>
            <a:ext cx="9144000" cy="5715016"/>
          </a:xfrm>
        </p:spPr>
        <p:txBody>
          <a:bodyPr>
            <a:normAutofit fontScale="77500" lnSpcReduction="20000"/>
          </a:bodyPr>
          <a:lstStyle/>
          <a:p>
            <a:pPr marL="514350" lvl="0" indent="-514350" algn="just" rtl="1">
              <a:lnSpc>
                <a:spcPct val="160000"/>
              </a:lnSpc>
              <a:buNone/>
            </a:pPr>
            <a:r>
              <a:rPr lang="fa-IR" b="1" dirty="0" smtClean="0">
                <a:cs typeface="B Titr" pitchFamily="2" charset="-78"/>
              </a:rPr>
              <a:t>6- نقشه </a:t>
            </a:r>
            <a:r>
              <a:rPr lang="fa-IR" b="1" dirty="0">
                <a:cs typeface="B Titr" pitchFamily="2" charset="-78"/>
              </a:rPr>
              <a:t>راه بعد از 2 سال مورد بازنگري قرار خواهد گرفت و اصلاحات لازم بر مبناي مطالعات صورت خواهد پذيرفت.</a:t>
            </a:r>
            <a:endParaRPr lang="en-US" dirty="0">
              <a:cs typeface="B Titr" pitchFamily="2" charset="-78"/>
            </a:endParaRPr>
          </a:p>
          <a:p>
            <a:pPr marL="514350" lvl="0" indent="-514350" algn="just" rtl="1">
              <a:lnSpc>
                <a:spcPct val="160000"/>
              </a:lnSpc>
              <a:buNone/>
            </a:pPr>
            <a:r>
              <a:rPr lang="fa-IR" b="1" dirty="0" smtClean="0">
                <a:cs typeface="B Titr" pitchFamily="2" charset="-78"/>
              </a:rPr>
              <a:t>7- </a:t>
            </a:r>
            <a:r>
              <a:rPr lang="fa-IR" sz="3100" b="1" dirty="0" smtClean="0">
                <a:solidFill>
                  <a:schemeClr val="accent3">
                    <a:lumMod val="75000"/>
                  </a:schemeClr>
                </a:solidFill>
                <a:cs typeface="B Titr" pitchFamily="2" charset="-78"/>
              </a:rPr>
              <a:t>ارتقای </a:t>
            </a:r>
            <a:r>
              <a:rPr lang="fa-IR" sz="3100" b="1" dirty="0">
                <a:solidFill>
                  <a:schemeClr val="accent3">
                    <a:lumMod val="75000"/>
                  </a:schemeClr>
                </a:solidFill>
                <a:cs typeface="B Titr" pitchFamily="2" charset="-78"/>
              </a:rPr>
              <a:t>سطح کمی و کیفی حمل و نقل عمومی برونشهری و درونشهری و تعدیل قیمت سوخت دو موضوعی است ک باید در بسته مشترک در نظر گرفته شود و هر یک از آنها به تنهایی نتیجه ای در بر نخواهد اشت.</a:t>
            </a:r>
            <a:endParaRPr lang="en-US" sz="3100" b="1" dirty="0">
              <a:solidFill>
                <a:schemeClr val="accent3">
                  <a:lumMod val="75000"/>
                </a:schemeClr>
              </a:solidFill>
              <a:cs typeface="B Titr" pitchFamily="2" charset="-78"/>
            </a:endParaRPr>
          </a:p>
          <a:p>
            <a:pPr marL="514350" lvl="0" indent="-514350" algn="just" rtl="1">
              <a:lnSpc>
                <a:spcPct val="160000"/>
              </a:lnSpc>
              <a:buNone/>
            </a:pPr>
            <a:r>
              <a:rPr lang="fa-IR" b="1" dirty="0" smtClean="0">
                <a:cs typeface="B Titr" pitchFamily="2" charset="-78"/>
              </a:rPr>
              <a:t>8- توليد </a:t>
            </a:r>
            <a:r>
              <a:rPr lang="fa-IR" b="1" dirty="0">
                <a:cs typeface="B Titr" pitchFamily="2" charset="-78"/>
              </a:rPr>
              <a:t>خودروي شخصي كنترل و سياست توليد خودرو بر صادرات و توليد ناوگان عمومي(ريلي و مسافري) متمركز گردد.</a:t>
            </a:r>
            <a:endParaRPr lang="en-US" dirty="0">
              <a:cs typeface="B Titr" pitchFamily="2" charset="-78"/>
            </a:endParaRPr>
          </a:p>
          <a:p>
            <a:pPr lvl="0" algn="just" rtl="1">
              <a:lnSpc>
                <a:spcPct val="160000"/>
              </a:lnSpc>
            </a:pPr>
            <a:r>
              <a:rPr lang="fa-IR" b="1" dirty="0" smtClean="0">
                <a:solidFill>
                  <a:srgbClr val="C00000"/>
                </a:solidFill>
                <a:cs typeface="B Titr" pitchFamily="2" charset="-78"/>
              </a:rPr>
              <a:t>نكته مهم: دستيابي به هدف تعيين شده در ارتباط با هر يك از سناريو ها صرفا در صورتي امكان پذير خواهد بود كه كليه الزامات 8 گانه اجراي نقشه راه طبق برنامه فراهم گردد.</a:t>
            </a:r>
            <a:endParaRPr lang="en-US" dirty="0" smtClean="0">
              <a:solidFill>
                <a:srgbClr val="C00000"/>
              </a:solidFill>
              <a:cs typeface="B Titr" pitchFamily="2" charset="-78"/>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 y="1"/>
            <a:ext cx="9144001" cy="76648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fa-IR" sz="3600" dirty="0" smtClean="0">
                <a:cs typeface="B Titr" pitchFamily="2" charset="-78"/>
              </a:rPr>
              <a:t>برنامه‌هاي اجرايي لازم‌الاجرا</a:t>
            </a:r>
            <a:endParaRPr lang="en-US" sz="3600" dirty="0">
              <a:cs typeface="B Titr" pitchFamily="2" charset="-78"/>
            </a:endParaRPr>
          </a:p>
        </p:txBody>
      </p:sp>
      <p:graphicFrame>
        <p:nvGraphicFramePr>
          <p:cNvPr id="5" name="Table 4"/>
          <p:cNvGraphicFramePr>
            <a:graphicFrameLocks noGrp="1"/>
          </p:cNvGraphicFramePr>
          <p:nvPr/>
        </p:nvGraphicFramePr>
        <p:xfrm>
          <a:off x="-1" y="873072"/>
          <a:ext cx="9144001" cy="5934128"/>
        </p:xfrm>
        <a:graphic>
          <a:graphicData uri="http://schemas.openxmlformats.org/drawingml/2006/table">
            <a:tbl>
              <a:tblPr rtl="1"/>
              <a:tblGrid>
                <a:gridCol w="537405"/>
                <a:gridCol w="2207198"/>
                <a:gridCol w="3987720"/>
                <a:gridCol w="1603356"/>
                <a:gridCol w="808322"/>
              </a:tblGrid>
              <a:tr h="462242">
                <a:tc>
                  <a:txBody>
                    <a:bodyPr/>
                    <a:lstStyle/>
                    <a:p>
                      <a:pPr algn="ctr" rtl="1">
                        <a:lnSpc>
                          <a:spcPct val="115000"/>
                        </a:lnSpc>
                        <a:spcAft>
                          <a:spcPts val="0"/>
                        </a:spcAft>
                      </a:pPr>
                      <a:r>
                        <a:rPr lang="fa-IR" sz="1600" b="1" dirty="0">
                          <a:latin typeface="Times New Roman"/>
                          <a:ea typeface="Times New Roman"/>
                          <a:cs typeface="B Titr" pitchFamily="2" charset="-78"/>
                        </a:rPr>
                        <a:t>رديف</a:t>
                      </a:r>
                      <a:endParaRPr lang="en-US" sz="18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1">
                        <a:lnSpc>
                          <a:spcPct val="115000"/>
                        </a:lnSpc>
                        <a:spcAft>
                          <a:spcPts val="0"/>
                        </a:spcAft>
                      </a:pPr>
                      <a:r>
                        <a:rPr lang="fa-IR" sz="1600" b="1" dirty="0">
                          <a:latin typeface="Times New Roman"/>
                          <a:ea typeface="Times New Roman"/>
                          <a:cs typeface="B Titr" pitchFamily="2" charset="-78"/>
                        </a:rPr>
                        <a:t>موضوع</a:t>
                      </a:r>
                      <a:endParaRPr lang="en-US" sz="18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1">
                        <a:lnSpc>
                          <a:spcPct val="115000"/>
                        </a:lnSpc>
                        <a:spcAft>
                          <a:spcPts val="0"/>
                        </a:spcAft>
                      </a:pPr>
                      <a:r>
                        <a:rPr lang="fa-IR" sz="1600" b="1" dirty="0">
                          <a:latin typeface="Times New Roman"/>
                          <a:ea typeface="Times New Roman"/>
                          <a:cs typeface="B Titr" pitchFamily="2" charset="-78"/>
                        </a:rPr>
                        <a:t>اقدام</a:t>
                      </a:r>
                      <a:endParaRPr lang="en-US" sz="18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1">
                        <a:lnSpc>
                          <a:spcPct val="115000"/>
                        </a:lnSpc>
                        <a:spcAft>
                          <a:spcPts val="0"/>
                        </a:spcAft>
                      </a:pPr>
                      <a:r>
                        <a:rPr lang="fa-IR" sz="1600" b="1" dirty="0">
                          <a:latin typeface="Times New Roman"/>
                          <a:ea typeface="Times New Roman"/>
                          <a:cs typeface="B Titr" pitchFamily="2" charset="-78"/>
                        </a:rPr>
                        <a:t>دستگاه مسئول</a:t>
                      </a:r>
                      <a:endParaRPr lang="en-US" sz="18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1">
                        <a:lnSpc>
                          <a:spcPct val="115000"/>
                        </a:lnSpc>
                        <a:spcAft>
                          <a:spcPts val="0"/>
                        </a:spcAft>
                      </a:pPr>
                      <a:r>
                        <a:rPr lang="fa-IR" sz="1200" b="1" dirty="0">
                          <a:latin typeface="Times New Roman"/>
                          <a:ea typeface="Times New Roman"/>
                          <a:cs typeface="B Titr" pitchFamily="2" charset="-78"/>
                        </a:rPr>
                        <a:t>بازه زماني</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404332">
                <a:tc>
                  <a:txBody>
                    <a:bodyPr/>
                    <a:lstStyle/>
                    <a:p>
                      <a:pPr algn="ctr" rtl="1">
                        <a:lnSpc>
                          <a:spcPct val="115000"/>
                        </a:lnSpc>
                        <a:spcAft>
                          <a:spcPts val="0"/>
                        </a:spcAft>
                      </a:pPr>
                      <a:r>
                        <a:rPr lang="fa-IR" sz="1200" dirty="0">
                          <a:latin typeface="Times New Roman"/>
                          <a:ea typeface="Times New Roman"/>
                          <a:cs typeface="B Titr" pitchFamily="2" charset="-78"/>
                        </a:rPr>
                        <a:t>1</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15000"/>
                        </a:lnSpc>
                        <a:spcAft>
                          <a:spcPts val="0"/>
                        </a:spcAft>
                      </a:pPr>
                      <a:r>
                        <a:rPr lang="fa-IR" sz="1200">
                          <a:latin typeface="Times New Roman"/>
                          <a:ea typeface="Times New Roman"/>
                          <a:cs typeface="B Titr" pitchFamily="2" charset="-78"/>
                        </a:rPr>
                        <a:t>تقويت جايگاه كميسيون ايمني راهها</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latin typeface="Times New Roman"/>
                          <a:ea typeface="Times New Roman"/>
                          <a:cs typeface="B Titr" pitchFamily="2" charset="-78"/>
                        </a:rPr>
                        <a:t>تقويت نهاد راهبر در مديريت ايمني و تخصيص اعتبار ساليانه</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وزارت راه و شهرسازي (دولت)</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latin typeface="Times New Roman"/>
                          <a:ea typeface="Times New Roman"/>
                          <a:cs typeface="B Titr" pitchFamily="2" charset="-78"/>
                        </a:rPr>
                        <a:t>6 ماه</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332">
                <a:tc>
                  <a:txBody>
                    <a:bodyPr/>
                    <a:lstStyle/>
                    <a:p>
                      <a:pPr algn="ctr" rtl="1">
                        <a:lnSpc>
                          <a:spcPct val="115000"/>
                        </a:lnSpc>
                        <a:spcAft>
                          <a:spcPts val="0"/>
                        </a:spcAft>
                      </a:pPr>
                      <a:r>
                        <a:rPr lang="fa-IR" sz="1200" dirty="0">
                          <a:latin typeface="Times New Roman"/>
                          <a:ea typeface="Times New Roman"/>
                          <a:cs typeface="B Titr" pitchFamily="2" charset="-78"/>
                        </a:rPr>
                        <a:t>2</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rtl="1">
                        <a:lnSpc>
                          <a:spcPct val="115000"/>
                        </a:lnSpc>
                        <a:spcAft>
                          <a:spcPts val="0"/>
                        </a:spcAft>
                      </a:pPr>
                      <a:r>
                        <a:rPr lang="fa-IR" sz="1200" dirty="0">
                          <a:latin typeface="Times New Roman"/>
                          <a:ea typeface="Times New Roman"/>
                          <a:cs typeface="B Titr" pitchFamily="2" charset="-78"/>
                        </a:rPr>
                        <a:t>تقويت پشتوانه علمي كميسيون ايمني راهها</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وزارت راه و شهرسازي (دولت)</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latin typeface="Times New Roman"/>
                          <a:ea typeface="Times New Roman"/>
                          <a:cs typeface="B Titr" pitchFamily="2" charset="-78"/>
                        </a:rPr>
                        <a:t>6 ماه</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332">
                <a:tc>
                  <a:txBody>
                    <a:bodyPr/>
                    <a:lstStyle/>
                    <a:p>
                      <a:pPr algn="ctr" rtl="1">
                        <a:lnSpc>
                          <a:spcPct val="115000"/>
                        </a:lnSpc>
                        <a:spcAft>
                          <a:spcPts val="0"/>
                        </a:spcAft>
                      </a:pPr>
                      <a:r>
                        <a:rPr lang="fa-IR" sz="1200" dirty="0">
                          <a:latin typeface="Times New Roman"/>
                          <a:ea typeface="Times New Roman"/>
                          <a:cs typeface="B Titr" pitchFamily="2" charset="-78"/>
                        </a:rPr>
                        <a:t>3</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r>
                        <a:rPr lang="fa-IR" sz="1200" dirty="0">
                          <a:latin typeface="Times New Roman"/>
                          <a:ea typeface="Times New Roman"/>
                          <a:cs typeface="B Titr" pitchFamily="2" charset="-78"/>
                        </a:rPr>
                        <a:t>تصويب برنامه اجرايي ارتقاي ايمني راه</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1">
                        <a:lnSpc>
                          <a:spcPct val="115000"/>
                        </a:lnSpc>
                        <a:spcAft>
                          <a:spcPts val="0"/>
                        </a:spcAft>
                      </a:pPr>
                      <a:r>
                        <a:rPr lang="fa-IR" sz="1050">
                          <a:latin typeface="Times New Roman"/>
                          <a:ea typeface="Times New Roman"/>
                          <a:cs typeface="B Titr" pitchFamily="2" charset="-78"/>
                        </a:rPr>
                        <a:t>دبيرخانه كميسيون ايمني</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latin typeface="Times New Roman"/>
                          <a:ea typeface="Times New Roman"/>
                          <a:cs typeface="B Titr" pitchFamily="2" charset="-78"/>
                        </a:rPr>
                        <a:t>6 ماه</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3399">
                <a:tc>
                  <a:txBody>
                    <a:bodyPr/>
                    <a:lstStyle/>
                    <a:p>
                      <a:pPr algn="ctr" rtl="1">
                        <a:lnSpc>
                          <a:spcPct val="115000"/>
                        </a:lnSpc>
                        <a:spcAft>
                          <a:spcPts val="0"/>
                        </a:spcAft>
                      </a:pPr>
                      <a:r>
                        <a:rPr lang="fa-IR" sz="1200" dirty="0">
                          <a:latin typeface="Times New Roman"/>
                          <a:ea typeface="Times New Roman"/>
                          <a:cs typeface="B Titr" pitchFamily="2" charset="-78"/>
                        </a:rPr>
                        <a:t>4</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latin typeface="Times New Roman"/>
                          <a:ea typeface="Times New Roman"/>
                          <a:cs typeface="B Titr" pitchFamily="2" charset="-78"/>
                        </a:rPr>
                        <a:t>راه­اندازي مركز واحد پاسخگويي و اطلاع­رساني حوادث</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latin typeface="Times New Roman"/>
                          <a:ea typeface="Times New Roman"/>
                          <a:cs typeface="B Titr" pitchFamily="2" charset="-78"/>
                        </a:rPr>
                        <a:t>تشكيل اورژانس ملي- </a:t>
                      </a:r>
                      <a:r>
                        <a:rPr lang="en-US" sz="1200">
                          <a:latin typeface="Times New Roman"/>
                          <a:ea typeface="Times New Roman"/>
                          <a:cs typeface="B Titr" pitchFamily="2" charset="-78"/>
                        </a:rPr>
                        <a:t>SOS</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وزارت بهداشت</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latin typeface="Times New Roman"/>
                          <a:ea typeface="Times New Roman"/>
                          <a:cs typeface="B Titr" pitchFamily="2" charset="-78"/>
                        </a:rPr>
                        <a:t>يك‌سال</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332">
                <a:tc>
                  <a:txBody>
                    <a:bodyPr/>
                    <a:lstStyle/>
                    <a:p>
                      <a:pPr algn="ctr" rtl="1">
                        <a:lnSpc>
                          <a:spcPct val="115000"/>
                        </a:lnSpc>
                        <a:spcAft>
                          <a:spcPts val="0"/>
                        </a:spcAft>
                      </a:pPr>
                      <a:r>
                        <a:rPr lang="fa-IR" sz="1200" dirty="0">
                          <a:latin typeface="Times New Roman"/>
                          <a:ea typeface="Times New Roman"/>
                          <a:cs typeface="B Titr" pitchFamily="2" charset="-78"/>
                        </a:rPr>
                        <a:t>5</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rtl="1">
                        <a:lnSpc>
                          <a:spcPct val="115000"/>
                        </a:lnSpc>
                        <a:spcAft>
                          <a:spcPts val="0"/>
                        </a:spcAft>
                      </a:pPr>
                      <a:r>
                        <a:rPr lang="fa-IR" sz="1200" dirty="0">
                          <a:latin typeface="Times New Roman"/>
                          <a:ea typeface="Times New Roman"/>
                          <a:cs typeface="B Titr" pitchFamily="2" charset="-78"/>
                        </a:rPr>
                        <a:t>تقويت اعمال قوانين و مقررات بويژه مديريت سرعت- كمربند و كلاه ايمني</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latin typeface="Times New Roman"/>
                          <a:ea typeface="Times New Roman"/>
                          <a:cs typeface="B Titr" pitchFamily="2" charset="-78"/>
                        </a:rPr>
                        <a:t>افزايش اعمال رندمي مقررات و كنترل‌هاي كنار جاده</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پليس راهور ناجا</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latin typeface="Times New Roman"/>
                          <a:ea typeface="Times New Roman"/>
                          <a:cs typeface="B Titr" pitchFamily="2" charset="-78"/>
                        </a:rPr>
                        <a:t>يك‌سال</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332">
                <a:tc>
                  <a:txBody>
                    <a:bodyPr/>
                    <a:lstStyle/>
                    <a:p>
                      <a:pPr algn="ctr" rtl="1">
                        <a:lnSpc>
                          <a:spcPct val="115000"/>
                        </a:lnSpc>
                        <a:spcAft>
                          <a:spcPts val="0"/>
                        </a:spcAft>
                      </a:pPr>
                      <a:r>
                        <a:rPr lang="fa-IR" sz="1200" dirty="0">
                          <a:latin typeface="Times New Roman"/>
                          <a:ea typeface="Times New Roman"/>
                          <a:cs typeface="B Titr" pitchFamily="2" charset="-78"/>
                        </a:rPr>
                        <a:t>6</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rtl="1">
                        <a:lnSpc>
                          <a:spcPct val="115000"/>
                        </a:lnSpc>
                        <a:spcAft>
                          <a:spcPts val="0"/>
                        </a:spcAft>
                      </a:pPr>
                      <a:r>
                        <a:rPr lang="fa-IR" sz="1200">
                          <a:latin typeface="Times New Roman"/>
                          <a:ea typeface="Times New Roman"/>
                          <a:cs typeface="B Titr" pitchFamily="2" charset="-78"/>
                        </a:rPr>
                        <a:t>اعمال مقررات در مديريت سرعت</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پليس راهور ناجا</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latin typeface="Times New Roman"/>
                          <a:ea typeface="Times New Roman"/>
                          <a:cs typeface="B Titr" pitchFamily="2" charset="-78"/>
                        </a:rPr>
                        <a:t>مستمر</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332">
                <a:tc>
                  <a:txBody>
                    <a:bodyPr/>
                    <a:lstStyle/>
                    <a:p>
                      <a:pPr algn="ctr" rtl="1">
                        <a:lnSpc>
                          <a:spcPct val="115000"/>
                        </a:lnSpc>
                        <a:spcAft>
                          <a:spcPts val="0"/>
                        </a:spcAft>
                      </a:pPr>
                      <a:r>
                        <a:rPr lang="fa-IR" sz="1200" dirty="0">
                          <a:latin typeface="Times New Roman"/>
                          <a:ea typeface="Times New Roman"/>
                          <a:cs typeface="B Titr" pitchFamily="2" charset="-78"/>
                        </a:rPr>
                        <a:t>7</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rtl="1">
                        <a:lnSpc>
                          <a:spcPct val="115000"/>
                        </a:lnSpc>
                        <a:spcAft>
                          <a:spcPts val="0"/>
                        </a:spcAft>
                      </a:pPr>
                      <a:r>
                        <a:rPr lang="fa-IR" sz="1200">
                          <a:latin typeface="Times New Roman"/>
                          <a:ea typeface="Times New Roman"/>
                          <a:cs typeface="B Titr" pitchFamily="2" charset="-78"/>
                        </a:rPr>
                        <a:t>اعمال مقررات در استفاده از كلاه و كمربند ايمني</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پليس راهور ناجا</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latin typeface="Times New Roman"/>
                          <a:ea typeface="Times New Roman"/>
                          <a:cs typeface="B Titr" pitchFamily="2" charset="-78"/>
                        </a:rPr>
                        <a:t>مستمر</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332">
                <a:tc>
                  <a:txBody>
                    <a:bodyPr/>
                    <a:lstStyle/>
                    <a:p>
                      <a:pPr algn="ctr" rtl="1">
                        <a:lnSpc>
                          <a:spcPct val="115000"/>
                        </a:lnSpc>
                        <a:spcAft>
                          <a:spcPts val="0"/>
                        </a:spcAft>
                      </a:pPr>
                      <a:r>
                        <a:rPr lang="fa-IR" sz="1200" dirty="0">
                          <a:latin typeface="Times New Roman"/>
                          <a:ea typeface="Times New Roman"/>
                          <a:cs typeface="B Titr" pitchFamily="2" charset="-78"/>
                        </a:rPr>
                        <a:t>8</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rtl="1">
                        <a:lnSpc>
                          <a:spcPct val="115000"/>
                        </a:lnSpc>
                        <a:spcAft>
                          <a:spcPts val="0"/>
                        </a:spcAft>
                      </a:pPr>
                      <a:r>
                        <a:rPr lang="fa-IR" sz="1200">
                          <a:latin typeface="Times New Roman"/>
                          <a:ea typeface="Times New Roman"/>
                          <a:cs typeface="B Titr" pitchFamily="2" charset="-78"/>
                        </a:rPr>
                        <a:t>راهكارهاي شناسايي و برخورد با تخلفاتي كه تاكنون شناسايي نشدند.</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پليس راهور ناجا</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latin typeface="Times New Roman"/>
                          <a:ea typeface="Times New Roman"/>
                          <a:cs typeface="B Titr" pitchFamily="2" charset="-78"/>
                        </a:rPr>
                        <a:t>يك‌سال</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332">
                <a:tc>
                  <a:txBody>
                    <a:bodyPr/>
                    <a:lstStyle/>
                    <a:p>
                      <a:pPr algn="ctr" rtl="1">
                        <a:lnSpc>
                          <a:spcPct val="115000"/>
                        </a:lnSpc>
                        <a:spcAft>
                          <a:spcPts val="0"/>
                        </a:spcAft>
                      </a:pPr>
                      <a:r>
                        <a:rPr lang="fa-IR" sz="1200">
                          <a:latin typeface="Times New Roman"/>
                          <a:ea typeface="Times New Roman"/>
                          <a:cs typeface="B Titr" pitchFamily="2" charset="-78"/>
                        </a:rPr>
                        <a:t>9</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latin typeface="Times New Roman"/>
                          <a:ea typeface="Times New Roman"/>
                          <a:cs typeface="B Titr" pitchFamily="2" charset="-78"/>
                        </a:rPr>
                        <a:t>معاينه فني ناوگان سنگين عمومي</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latin typeface="Times New Roman"/>
                          <a:ea typeface="Times New Roman"/>
                          <a:cs typeface="B Titr" pitchFamily="2" charset="-78"/>
                        </a:rPr>
                        <a:t>بازنگري در نحوه معاينه فني ناوگان سنگين عمومي</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وزارت راه- وزارت كشور</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latin typeface="Times New Roman"/>
                          <a:ea typeface="Times New Roman"/>
                          <a:cs typeface="B Titr" pitchFamily="2" charset="-78"/>
                        </a:rPr>
                        <a:t>يك‌سال</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332">
                <a:tc>
                  <a:txBody>
                    <a:bodyPr/>
                    <a:lstStyle/>
                    <a:p>
                      <a:pPr algn="ctr" rtl="1">
                        <a:lnSpc>
                          <a:spcPct val="115000"/>
                        </a:lnSpc>
                        <a:spcAft>
                          <a:spcPts val="0"/>
                        </a:spcAft>
                      </a:pPr>
                      <a:r>
                        <a:rPr lang="fa-IR" sz="1200">
                          <a:latin typeface="Times New Roman"/>
                          <a:ea typeface="Times New Roman"/>
                          <a:cs typeface="B Titr" pitchFamily="2" charset="-78"/>
                        </a:rPr>
                        <a:t>10</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15000"/>
                        </a:lnSpc>
                        <a:spcAft>
                          <a:spcPts val="0"/>
                        </a:spcAft>
                      </a:pPr>
                      <a:r>
                        <a:rPr lang="fa-IR" sz="1200" dirty="0">
                          <a:latin typeface="Times New Roman"/>
                          <a:ea typeface="Times New Roman"/>
                          <a:cs typeface="B Titr" pitchFamily="2" charset="-78"/>
                        </a:rPr>
                        <a:t>ارتقاي ايمني شبكه راهها</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latin typeface="Times New Roman"/>
                          <a:ea typeface="Times New Roman"/>
                          <a:cs typeface="B Titr" pitchFamily="2" charset="-78"/>
                        </a:rPr>
                        <a:t>رفع و اصلاح نقاط پرتصادف شبكه راهها</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وزارت راه- وزارت كشور</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latin typeface="Times New Roman"/>
                          <a:ea typeface="Times New Roman"/>
                          <a:cs typeface="B Titr" pitchFamily="2" charset="-78"/>
                        </a:rPr>
                        <a:t>دو سال</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499">
                <a:tc>
                  <a:txBody>
                    <a:bodyPr/>
                    <a:lstStyle/>
                    <a:p>
                      <a:pPr algn="ctr" rtl="1">
                        <a:lnSpc>
                          <a:spcPct val="115000"/>
                        </a:lnSpc>
                        <a:spcAft>
                          <a:spcPts val="0"/>
                        </a:spcAft>
                      </a:pPr>
                      <a:r>
                        <a:rPr lang="fa-IR" sz="1200" dirty="0">
                          <a:latin typeface="Times New Roman"/>
                          <a:ea typeface="Times New Roman"/>
                          <a:cs typeface="B Titr" pitchFamily="2" charset="-78"/>
                        </a:rPr>
                        <a:t>11</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rtl="1">
                        <a:lnSpc>
                          <a:spcPct val="115000"/>
                        </a:lnSpc>
                        <a:spcAft>
                          <a:spcPts val="0"/>
                        </a:spcAft>
                      </a:pPr>
                      <a:r>
                        <a:rPr lang="fa-IR" sz="1200" dirty="0">
                          <a:latin typeface="Times New Roman"/>
                          <a:ea typeface="Times New Roman"/>
                          <a:cs typeface="B Titr" pitchFamily="2" charset="-78"/>
                        </a:rPr>
                        <a:t>نصب و نگهداري مستمر علايم و تجهيزات ايمني در شبكه راهها با اولويت كريدورهاي با ريسك بالا</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dirty="0">
                          <a:latin typeface="Times New Roman"/>
                          <a:ea typeface="Times New Roman"/>
                          <a:cs typeface="B Titr" pitchFamily="2" charset="-78"/>
                        </a:rPr>
                        <a:t>وزارت راه</a:t>
                      </a:r>
                      <a:endParaRPr lang="en-US" sz="11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latin typeface="Times New Roman"/>
                          <a:ea typeface="Times New Roman"/>
                          <a:cs typeface="B Titr" pitchFamily="2" charset="-78"/>
                        </a:rPr>
                        <a:t>مستمر</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 y="865670"/>
          <a:ext cx="9144001" cy="5992330"/>
        </p:xfrm>
        <a:graphic>
          <a:graphicData uri="http://schemas.openxmlformats.org/drawingml/2006/table">
            <a:tbl>
              <a:tblPr rtl="1"/>
              <a:tblGrid>
                <a:gridCol w="537405"/>
                <a:gridCol w="2207198"/>
                <a:gridCol w="3987720"/>
                <a:gridCol w="1603356"/>
                <a:gridCol w="808322"/>
              </a:tblGrid>
              <a:tr h="526700">
                <a:tc>
                  <a:txBody>
                    <a:bodyPr/>
                    <a:lstStyle/>
                    <a:p>
                      <a:pPr algn="ctr" rtl="1">
                        <a:lnSpc>
                          <a:spcPct val="115000"/>
                        </a:lnSpc>
                        <a:spcAft>
                          <a:spcPts val="0"/>
                        </a:spcAft>
                      </a:pPr>
                      <a:r>
                        <a:rPr lang="fa-IR" sz="1200" b="1" dirty="0">
                          <a:latin typeface="Times New Roman"/>
                          <a:ea typeface="Times New Roman"/>
                          <a:cs typeface="B Titr" pitchFamily="2" charset="-78"/>
                        </a:rPr>
                        <a:t>رديف</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1">
                        <a:lnSpc>
                          <a:spcPct val="115000"/>
                        </a:lnSpc>
                        <a:spcAft>
                          <a:spcPts val="0"/>
                        </a:spcAft>
                      </a:pPr>
                      <a:r>
                        <a:rPr lang="fa-IR" sz="1200" b="1">
                          <a:latin typeface="Times New Roman"/>
                          <a:ea typeface="Times New Roman"/>
                          <a:cs typeface="B Titr" pitchFamily="2" charset="-78"/>
                        </a:rPr>
                        <a:t>موضوع</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1">
                        <a:lnSpc>
                          <a:spcPct val="115000"/>
                        </a:lnSpc>
                        <a:spcAft>
                          <a:spcPts val="0"/>
                        </a:spcAft>
                      </a:pPr>
                      <a:r>
                        <a:rPr lang="fa-IR" sz="1200" b="1">
                          <a:latin typeface="Times New Roman"/>
                          <a:ea typeface="Times New Roman"/>
                          <a:cs typeface="B Titr" pitchFamily="2" charset="-78"/>
                        </a:rPr>
                        <a:t>اقدام</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1">
                        <a:lnSpc>
                          <a:spcPct val="115000"/>
                        </a:lnSpc>
                        <a:spcAft>
                          <a:spcPts val="0"/>
                        </a:spcAft>
                      </a:pPr>
                      <a:r>
                        <a:rPr lang="fa-IR" sz="1200" b="1">
                          <a:latin typeface="Times New Roman"/>
                          <a:ea typeface="Times New Roman"/>
                          <a:cs typeface="B Titr" pitchFamily="2" charset="-78"/>
                        </a:rPr>
                        <a:t>دستگاه مسئول</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1">
                        <a:lnSpc>
                          <a:spcPct val="115000"/>
                        </a:lnSpc>
                        <a:spcAft>
                          <a:spcPts val="0"/>
                        </a:spcAft>
                      </a:pPr>
                      <a:r>
                        <a:rPr lang="fa-IR" sz="1200" b="1" dirty="0">
                          <a:latin typeface="Times New Roman"/>
                          <a:ea typeface="Times New Roman"/>
                          <a:cs typeface="B Titr" pitchFamily="2" charset="-78"/>
                        </a:rPr>
                        <a:t>بازه زماني</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546563">
                <a:tc>
                  <a:txBody>
                    <a:bodyPr/>
                    <a:lstStyle/>
                    <a:p>
                      <a:pPr algn="ctr" rtl="1">
                        <a:lnSpc>
                          <a:spcPct val="115000"/>
                        </a:lnSpc>
                        <a:spcAft>
                          <a:spcPts val="0"/>
                        </a:spcAft>
                      </a:pPr>
                      <a:r>
                        <a:rPr lang="fa-IR" sz="1200" dirty="0">
                          <a:latin typeface="Times New Roman"/>
                          <a:ea typeface="Times New Roman"/>
                          <a:cs typeface="B Titr" pitchFamily="2" charset="-78"/>
                        </a:rPr>
                        <a:t>12</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1">
                        <a:lnSpc>
                          <a:spcPct val="115000"/>
                        </a:lnSpc>
                        <a:spcAft>
                          <a:spcPts val="0"/>
                        </a:spcAft>
                      </a:pPr>
                      <a:r>
                        <a:rPr lang="fa-IR" sz="1200">
                          <a:latin typeface="Times New Roman"/>
                          <a:ea typeface="Times New Roman"/>
                          <a:cs typeface="B Titr" pitchFamily="2" charset="-78"/>
                        </a:rPr>
                        <a:t>ارتقاي توان عملياتي وزارت بهداشت</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latin typeface="Times New Roman"/>
                          <a:ea typeface="Times New Roman"/>
                          <a:cs typeface="B Titr" pitchFamily="2" charset="-78"/>
                        </a:rPr>
                        <a:t>حضور به موقع در صحنه حوادث </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وزارت بهداشت</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دو سال</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563">
                <a:tc>
                  <a:txBody>
                    <a:bodyPr/>
                    <a:lstStyle/>
                    <a:p>
                      <a:pPr algn="ctr" rtl="1">
                        <a:lnSpc>
                          <a:spcPct val="115000"/>
                        </a:lnSpc>
                        <a:spcAft>
                          <a:spcPts val="0"/>
                        </a:spcAft>
                      </a:pPr>
                      <a:r>
                        <a:rPr lang="fa-IR" sz="1200" dirty="0">
                          <a:latin typeface="Times New Roman"/>
                          <a:ea typeface="Times New Roman"/>
                          <a:cs typeface="B Titr" pitchFamily="2" charset="-78"/>
                        </a:rPr>
                        <a:t>13</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rtl="1">
                        <a:lnSpc>
                          <a:spcPct val="115000"/>
                        </a:lnSpc>
                        <a:spcAft>
                          <a:spcPts val="0"/>
                        </a:spcAft>
                      </a:pPr>
                      <a:r>
                        <a:rPr lang="fa-IR" sz="1200" dirty="0">
                          <a:latin typeface="Times New Roman"/>
                          <a:ea typeface="Times New Roman"/>
                          <a:cs typeface="B Titr" pitchFamily="2" charset="-78"/>
                        </a:rPr>
                        <a:t>ارتقاي زيرساخت و نيروي انساني آموزش ديده در بيمارستانها</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وزارت بهداشت</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دوسال</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563">
                <a:tc>
                  <a:txBody>
                    <a:bodyPr/>
                    <a:lstStyle/>
                    <a:p>
                      <a:pPr algn="ctr" rtl="1">
                        <a:lnSpc>
                          <a:spcPct val="115000"/>
                        </a:lnSpc>
                        <a:spcAft>
                          <a:spcPts val="0"/>
                        </a:spcAft>
                      </a:pPr>
                      <a:r>
                        <a:rPr lang="fa-IR" sz="1200">
                          <a:latin typeface="Times New Roman"/>
                          <a:ea typeface="Times New Roman"/>
                          <a:cs typeface="B Titr" pitchFamily="2" charset="-78"/>
                        </a:rPr>
                        <a:t>14</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rtl="1">
                        <a:lnSpc>
                          <a:spcPct val="115000"/>
                        </a:lnSpc>
                        <a:spcAft>
                          <a:spcPts val="0"/>
                        </a:spcAft>
                      </a:pPr>
                      <a:r>
                        <a:rPr lang="fa-IR" sz="1200" dirty="0">
                          <a:latin typeface="Times New Roman"/>
                          <a:ea typeface="Times New Roman"/>
                          <a:cs typeface="B Titr" pitchFamily="2" charset="-78"/>
                        </a:rPr>
                        <a:t>توسعه حمل‌ونقل عمومي- محدوديت در توسعه زيرساخت‌هاي </a:t>
                      </a:r>
                      <a:r>
                        <a:rPr lang="fa-IR" sz="1200" dirty="0" smtClean="0">
                          <a:latin typeface="Times New Roman"/>
                          <a:ea typeface="Times New Roman"/>
                          <a:cs typeface="B Titr" pitchFamily="2" charset="-78"/>
                        </a:rPr>
                        <a:t>معابر درون‌شهري</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latin typeface="Times New Roman"/>
                          <a:ea typeface="Times New Roman"/>
                          <a:cs typeface="B Titr" pitchFamily="2" charset="-78"/>
                        </a:rPr>
                        <a:t>توسعه و تكميل‌ پروژه‌هاي ريلي در دست ساخت با اولويت حومه‌اي</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وزارت راه - وزارت كشور</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دوسال</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563">
                <a:tc>
                  <a:txBody>
                    <a:bodyPr/>
                    <a:lstStyle/>
                    <a:p>
                      <a:pPr algn="ctr" rtl="1">
                        <a:lnSpc>
                          <a:spcPct val="115000"/>
                        </a:lnSpc>
                        <a:spcAft>
                          <a:spcPts val="0"/>
                        </a:spcAft>
                      </a:pPr>
                      <a:r>
                        <a:rPr lang="fa-IR" sz="1200" dirty="0">
                          <a:latin typeface="Times New Roman"/>
                          <a:ea typeface="Times New Roman"/>
                          <a:cs typeface="B Titr" pitchFamily="2" charset="-78"/>
                        </a:rPr>
                        <a:t>15</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rtl="1">
                        <a:lnSpc>
                          <a:spcPct val="115000"/>
                        </a:lnSpc>
                        <a:spcAft>
                          <a:spcPts val="0"/>
                        </a:spcAft>
                      </a:pPr>
                      <a:r>
                        <a:rPr lang="fa-IR" sz="1200">
                          <a:latin typeface="Times New Roman"/>
                          <a:ea typeface="Times New Roman"/>
                          <a:cs typeface="B Titr" pitchFamily="2" charset="-78"/>
                        </a:rPr>
                        <a:t>توسعه سيستم اتوبوس‌راني حومه‌اي</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وزارت راه - وزارت كشور</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دوسال</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563">
                <a:tc>
                  <a:txBody>
                    <a:bodyPr/>
                    <a:lstStyle/>
                    <a:p>
                      <a:pPr algn="ctr" rtl="1">
                        <a:lnSpc>
                          <a:spcPct val="115000"/>
                        </a:lnSpc>
                        <a:spcAft>
                          <a:spcPts val="0"/>
                        </a:spcAft>
                      </a:pPr>
                      <a:r>
                        <a:rPr lang="fa-IR" sz="1200">
                          <a:latin typeface="Times New Roman"/>
                          <a:ea typeface="Times New Roman"/>
                          <a:cs typeface="B Titr" pitchFamily="2" charset="-78"/>
                        </a:rPr>
                        <a:t>16</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ctr" rtl="1">
                        <a:lnSpc>
                          <a:spcPct val="115000"/>
                        </a:lnSpc>
                        <a:spcAft>
                          <a:spcPts val="0"/>
                        </a:spcAft>
                      </a:pPr>
                      <a:r>
                        <a:rPr lang="fa-IR" sz="1200" dirty="0">
                          <a:latin typeface="Times New Roman"/>
                          <a:ea typeface="Times New Roman"/>
                          <a:cs typeface="B Titr" pitchFamily="2" charset="-78"/>
                        </a:rPr>
                        <a:t>مطالعات و ارزيابي اقدامات</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latin typeface="Times New Roman"/>
                          <a:ea typeface="Times New Roman"/>
                          <a:cs typeface="B Titr" pitchFamily="2" charset="-78"/>
                        </a:rPr>
                        <a:t>مطالعه گسترده در زمينه نقشه ايمني كاهش تصادفات رانندگي و مجروحان</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كميسيون ايمني راهها</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1 سال</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563">
                <a:tc>
                  <a:txBody>
                    <a:bodyPr/>
                    <a:lstStyle/>
                    <a:p>
                      <a:pPr algn="ctr" rtl="1">
                        <a:lnSpc>
                          <a:spcPct val="115000"/>
                        </a:lnSpc>
                        <a:spcAft>
                          <a:spcPts val="0"/>
                        </a:spcAft>
                      </a:pPr>
                      <a:r>
                        <a:rPr lang="fa-IR" sz="1200" dirty="0">
                          <a:latin typeface="Times New Roman"/>
                          <a:ea typeface="Times New Roman"/>
                          <a:cs typeface="B Titr" pitchFamily="2" charset="-78"/>
                        </a:rPr>
                        <a:t>17</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rtl="1">
                        <a:lnSpc>
                          <a:spcPct val="115000"/>
                        </a:lnSpc>
                        <a:spcAft>
                          <a:spcPts val="0"/>
                        </a:spcAft>
                      </a:pPr>
                      <a:r>
                        <a:rPr lang="fa-IR" sz="1200">
                          <a:latin typeface="Times New Roman"/>
                          <a:ea typeface="Times New Roman"/>
                          <a:cs typeface="B Titr" pitchFamily="2" charset="-78"/>
                        </a:rPr>
                        <a:t>مطالعه رفع تخلفات اجباري در كلان‌شهرها و ارايه راهكارهاي اجرايي</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كميسيون ايمني راهها</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1 سال</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563">
                <a:tc>
                  <a:txBody>
                    <a:bodyPr/>
                    <a:lstStyle/>
                    <a:p>
                      <a:pPr algn="ctr" rtl="1">
                        <a:lnSpc>
                          <a:spcPct val="115000"/>
                        </a:lnSpc>
                        <a:spcAft>
                          <a:spcPts val="0"/>
                        </a:spcAft>
                      </a:pPr>
                      <a:r>
                        <a:rPr lang="fa-IR" sz="1200" dirty="0">
                          <a:latin typeface="Times New Roman"/>
                          <a:ea typeface="Times New Roman"/>
                          <a:cs typeface="B Titr" pitchFamily="2" charset="-78"/>
                        </a:rPr>
                        <a:t>18</a:t>
                      </a:r>
                      <a:r>
                        <a:rPr lang="en-US" sz="1200" dirty="0">
                          <a:latin typeface="Times New Roman"/>
                          <a:ea typeface="Times New Roman"/>
                          <a:cs typeface="B Titr" pitchFamily="2" charset="-78"/>
                        </a:rPr>
                        <a:t> </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rtl="1">
                        <a:lnSpc>
                          <a:spcPct val="115000"/>
                        </a:lnSpc>
                        <a:spcAft>
                          <a:spcPts val="0"/>
                        </a:spcAft>
                      </a:pPr>
                      <a:r>
                        <a:rPr lang="fa-IR" sz="1200">
                          <a:latin typeface="Times New Roman"/>
                          <a:ea typeface="Times New Roman"/>
                          <a:cs typeface="B Titr" pitchFamily="2" charset="-78"/>
                        </a:rPr>
                        <a:t>مطالعه تطبيقي نحوه ثبت آمار سوانح رانندگي راه‌هاي اختصاصي- فرعي- ...</a:t>
                      </a:r>
                      <a:endParaRPr lang="en-US" sz="14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كميسيون ايمني راهها</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1 سال</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563">
                <a:tc>
                  <a:txBody>
                    <a:bodyPr/>
                    <a:lstStyle/>
                    <a:p>
                      <a:pPr algn="ctr" rtl="1">
                        <a:lnSpc>
                          <a:spcPct val="115000"/>
                        </a:lnSpc>
                        <a:spcAft>
                          <a:spcPts val="0"/>
                        </a:spcAft>
                      </a:pPr>
                      <a:r>
                        <a:rPr lang="fa-IR" sz="1200" dirty="0">
                          <a:latin typeface="Times New Roman"/>
                          <a:ea typeface="Times New Roman"/>
                          <a:cs typeface="B Titr" pitchFamily="2" charset="-78"/>
                        </a:rPr>
                        <a:t>19</a:t>
                      </a:r>
                      <a:r>
                        <a:rPr lang="en-US" sz="1200" dirty="0">
                          <a:latin typeface="Times New Roman"/>
                          <a:ea typeface="Times New Roman"/>
                          <a:cs typeface="B Titr" pitchFamily="2" charset="-78"/>
                        </a:rPr>
                        <a:t> </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rtl="1">
                        <a:lnSpc>
                          <a:spcPct val="115000"/>
                        </a:lnSpc>
                        <a:spcAft>
                          <a:spcPts val="0"/>
                        </a:spcAft>
                      </a:pPr>
                      <a:r>
                        <a:rPr lang="fa-IR" sz="1200" dirty="0">
                          <a:latin typeface="Times New Roman"/>
                          <a:ea typeface="Times New Roman"/>
                          <a:cs typeface="B Titr" pitchFamily="2" charset="-78"/>
                        </a:rPr>
                        <a:t>مطالعه تطبيقي جايگاه، وظايف و ساختار نهاد راهبر ايمني در كشورهاي مختلف دنيا</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كميسيون ايمني راهها</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1 سال</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563">
                <a:tc>
                  <a:txBody>
                    <a:bodyPr/>
                    <a:lstStyle/>
                    <a:p>
                      <a:pPr algn="ctr" rtl="1">
                        <a:lnSpc>
                          <a:spcPct val="115000"/>
                        </a:lnSpc>
                        <a:spcAft>
                          <a:spcPts val="0"/>
                        </a:spcAft>
                      </a:pPr>
                      <a:r>
                        <a:rPr lang="fa-IR" sz="1200" dirty="0">
                          <a:latin typeface="Times New Roman"/>
                          <a:ea typeface="Times New Roman"/>
                          <a:cs typeface="B Titr" pitchFamily="2" charset="-78"/>
                        </a:rPr>
                        <a:t>20</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rtl="1">
                        <a:lnSpc>
                          <a:spcPct val="115000"/>
                        </a:lnSpc>
                        <a:spcAft>
                          <a:spcPts val="0"/>
                        </a:spcAft>
                      </a:pPr>
                      <a:r>
                        <a:rPr lang="fa-IR" sz="1200" dirty="0">
                          <a:latin typeface="Times New Roman"/>
                          <a:ea typeface="Times New Roman"/>
                          <a:cs typeface="B Titr" pitchFamily="2" charset="-78"/>
                        </a:rPr>
                        <a:t>مطالعه ميزان اثرگذاري و اقدامات ضروري براي ارتقاي ايمني موتورسيكلت‌سواران</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كميسيون ايمني راهها</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a:latin typeface="Times New Roman"/>
                          <a:ea typeface="Times New Roman"/>
                          <a:cs typeface="B Titr" pitchFamily="2" charset="-78"/>
                        </a:rPr>
                        <a:t>2 سال</a:t>
                      </a:r>
                      <a:endParaRPr lang="en-US" sz="110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563">
                <a:tc>
                  <a:txBody>
                    <a:bodyPr/>
                    <a:lstStyle/>
                    <a:p>
                      <a:pPr algn="ctr" rtl="1">
                        <a:lnSpc>
                          <a:spcPct val="115000"/>
                        </a:lnSpc>
                        <a:spcAft>
                          <a:spcPts val="0"/>
                        </a:spcAft>
                      </a:pPr>
                      <a:r>
                        <a:rPr lang="fa-IR" sz="1200" dirty="0">
                          <a:latin typeface="Times New Roman"/>
                          <a:ea typeface="Times New Roman"/>
                          <a:cs typeface="B Titr" pitchFamily="2" charset="-78"/>
                        </a:rPr>
                        <a:t>21</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rtl="1">
                        <a:lnSpc>
                          <a:spcPct val="115000"/>
                        </a:lnSpc>
                        <a:spcAft>
                          <a:spcPts val="0"/>
                        </a:spcAft>
                      </a:pPr>
                      <a:r>
                        <a:rPr lang="fa-IR" sz="1200" dirty="0">
                          <a:latin typeface="Times New Roman"/>
                          <a:ea typeface="Times New Roman"/>
                          <a:cs typeface="B Titr" pitchFamily="2" charset="-78"/>
                        </a:rPr>
                        <a:t>مطالعه ميزان اثرگذاري و اقدامات ضروري براي ارتقاي ايمني عابران پياده</a:t>
                      </a:r>
                      <a:endParaRPr lang="en-US" sz="14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dirty="0">
                          <a:latin typeface="Times New Roman"/>
                          <a:ea typeface="Times New Roman"/>
                          <a:cs typeface="B Titr" pitchFamily="2" charset="-78"/>
                        </a:rPr>
                        <a:t>كميسيون ايمني راهها</a:t>
                      </a:r>
                      <a:endParaRPr lang="en-US" sz="11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050" dirty="0">
                          <a:latin typeface="Times New Roman"/>
                          <a:ea typeface="Times New Roman"/>
                          <a:cs typeface="B Titr" pitchFamily="2" charset="-78"/>
                        </a:rPr>
                        <a:t>2 سال</a:t>
                      </a:r>
                      <a:endParaRPr lang="en-US" sz="1100" dirty="0">
                        <a:latin typeface="Calibri"/>
                        <a:ea typeface="Calibri"/>
                        <a:cs typeface="B Titr" pitchFamily="2" charset="-78"/>
                      </a:endParaRPr>
                    </a:p>
                  </a:txBody>
                  <a:tcPr marL="53150" marR="53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1"/>
          <p:cNvSpPr txBox="1">
            <a:spLocks/>
          </p:cNvSpPr>
          <p:nvPr/>
        </p:nvSpPr>
        <p:spPr>
          <a:xfrm>
            <a:off x="-1" y="1"/>
            <a:ext cx="9144001" cy="766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lt1"/>
                </a:solidFill>
                <a:effectLst/>
                <a:uLnTx/>
                <a:uFillTx/>
                <a:latin typeface="+mn-lt"/>
                <a:ea typeface="+mn-ea"/>
                <a:cs typeface="B Titr" pitchFamily="2" charset="-78"/>
              </a:rPr>
              <a:t>برنامه‌هاي اجرايي لازم‌الاجرا</a:t>
            </a:r>
            <a:endParaRPr kumimoji="0" lang="en-US" sz="3600" b="0" i="0" u="none" strike="noStrike" kern="1200" cap="none" spc="0" normalizeH="0" baseline="0" noProof="0" dirty="0">
              <a:ln>
                <a:noFill/>
              </a:ln>
              <a:solidFill>
                <a:schemeClr val="lt1"/>
              </a:solidFill>
              <a:effectLst/>
              <a:uLnTx/>
              <a:uFillTx/>
              <a:latin typeface="+mn-lt"/>
              <a:ea typeface="+mn-ea"/>
              <a:cs typeface="B Titr" pitchFamily="2" charset="-78"/>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72408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fa-IR" sz="3200" dirty="0" smtClean="0">
                <a:cs typeface="B Titr" pitchFamily="2" charset="-78"/>
              </a:rPr>
              <a:t>رشد سرانه خودرو</a:t>
            </a:r>
            <a:endParaRPr lang="en-US" sz="3200" dirty="0">
              <a:cs typeface="B Titr" pitchFamily="2" charset="-78"/>
            </a:endParaRPr>
          </a:p>
        </p:txBody>
      </p:sp>
      <p:graphicFrame>
        <p:nvGraphicFramePr>
          <p:cNvPr id="5" name="Chart 4"/>
          <p:cNvGraphicFramePr/>
          <p:nvPr/>
        </p:nvGraphicFramePr>
        <p:xfrm>
          <a:off x="0" y="714356"/>
          <a:ext cx="9144000" cy="61436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856445"/>
          <a:ext cx="9144001" cy="4368700"/>
        </p:xfrm>
        <a:graphic>
          <a:graphicData uri="http://schemas.openxmlformats.org/drawingml/2006/table">
            <a:tbl>
              <a:tblPr rtl="1"/>
              <a:tblGrid>
                <a:gridCol w="493757"/>
                <a:gridCol w="1536887"/>
                <a:gridCol w="4972160"/>
                <a:gridCol w="1056017"/>
                <a:gridCol w="1085180"/>
              </a:tblGrid>
              <a:tr h="536566">
                <a:tc>
                  <a:txBody>
                    <a:bodyPr/>
                    <a:lstStyle/>
                    <a:p>
                      <a:pPr algn="ctr" rtl="1">
                        <a:lnSpc>
                          <a:spcPct val="115000"/>
                        </a:lnSpc>
                        <a:spcAft>
                          <a:spcPts val="0"/>
                        </a:spcAft>
                      </a:pPr>
                      <a:r>
                        <a:rPr lang="fa-IR" sz="1200" b="1" dirty="0">
                          <a:latin typeface="Times New Roman"/>
                          <a:ea typeface="Times New Roman"/>
                          <a:cs typeface="B Titr" pitchFamily="2" charset="-78"/>
                        </a:rPr>
                        <a:t>رديف</a:t>
                      </a:r>
                      <a:endParaRPr lang="en-US" sz="1400" dirty="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1">
                        <a:lnSpc>
                          <a:spcPct val="115000"/>
                        </a:lnSpc>
                        <a:spcAft>
                          <a:spcPts val="0"/>
                        </a:spcAft>
                      </a:pPr>
                      <a:r>
                        <a:rPr lang="fa-IR" sz="1200" b="1" dirty="0">
                          <a:latin typeface="Times New Roman"/>
                          <a:ea typeface="Times New Roman"/>
                          <a:cs typeface="B Titr" pitchFamily="2" charset="-78"/>
                        </a:rPr>
                        <a:t>موضوع</a:t>
                      </a:r>
                      <a:endParaRPr lang="en-US" sz="1400" dirty="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1">
                        <a:lnSpc>
                          <a:spcPct val="115000"/>
                        </a:lnSpc>
                        <a:spcAft>
                          <a:spcPts val="0"/>
                        </a:spcAft>
                      </a:pPr>
                      <a:r>
                        <a:rPr lang="fa-IR" sz="1200" b="1" dirty="0">
                          <a:latin typeface="Times New Roman"/>
                          <a:ea typeface="Times New Roman"/>
                          <a:cs typeface="B Titr" pitchFamily="2" charset="-78"/>
                        </a:rPr>
                        <a:t>اقدام</a:t>
                      </a:r>
                      <a:endParaRPr lang="en-US" sz="1400" dirty="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1">
                        <a:lnSpc>
                          <a:spcPct val="115000"/>
                        </a:lnSpc>
                        <a:spcAft>
                          <a:spcPts val="0"/>
                        </a:spcAft>
                      </a:pPr>
                      <a:r>
                        <a:rPr lang="fa-IR" sz="1200" b="1" dirty="0">
                          <a:latin typeface="Times New Roman"/>
                          <a:ea typeface="Times New Roman"/>
                          <a:cs typeface="B Titr" pitchFamily="2" charset="-78"/>
                        </a:rPr>
                        <a:t>دستگاه مسئول</a:t>
                      </a:r>
                      <a:endParaRPr lang="en-US" sz="1400" dirty="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rtl="1">
                        <a:lnSpc>
                          <a:spcPct val="115000"/>
                        </a:lnSpc>
                        <a:spcAft>
                          <a:spcPts val="0"/>
                        </a:spcAft>
                      </a:pPr>
                      <a:r>
                        <a:rPr lang="fa-IR" sz="1200" b="1" dirty="0">
                          <a:latin typeface="Times New Roman"/>
                          <a:ea typeface="Times New Roman"/>
                          <a:cs typeface="B Titr" pitchFamily="2" charset="-78"/>
                        </a:rPr>
                        <a:t>بازه زماني</a:t>
                      </a:r>
                      <a:endParaRPr lang="en-US" sz="1400" dirty="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425794">
                <a:tc>
                  <a:txBody>
                    <a:bodyPr/>
                    <a:lstStyle/>
                    <a:p>
                      <a:pPr algn="ctr" rtl="1">
                        <a:lnSpc>
                          <a:spcPct val="115000"/>
                        </a:lnSpc>
                        <a:spcAft>
                          <a:spcPts val="0"/>
                        </a:spcAft>
                      </a:pPr>
                      <a:r>
                        <a:rPr lang="fa-IR" sz="1200" dirty="0">
                          <a:latin typeface="Times New Roman"/>
                          <a:ea typeface="Times New Roman"/>
                          <a:cs typeface="B Titr" pitchFamily="2" charset="-78"/>
                        </a:rPr>
                        <a:t>22</a:t>
                      </a:r>
                      <a:endParaRPr lang="en-US" sz="1400" dirty="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latin typeface="Times New Roman"/>
                          <a:ea typeface="Times New Roman"/>
                          <a:cs typeface="B Titr" pitchFamily="2" charset="-78"/>
                        </a:rPr>
                        <a:t>استانداردهاي 85گانه توليد خودرو</a:t>
                      </a:r>
                      <a:r>
                        <a:rPr lang="en-US" sz="1200">
                          <a:latin typeface="Times New Roman"/>
                          <a:ea typeface="Times New Roman"/>
                          <a:cs typeface="B Titr" pitchFamily="2" charset="-78"/>
                        </a:rPr>
                        <a:t> </a:t>
                      </a:r>
                      <a:endParaRPr lang="en-US" sz="140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latin typeface="Times New Roman"/>
                          <a:ea typeface="Times New Roman"/>
                          <a:cs typeface="B Titr" pitchFamily="2" charset="-78"/>
                        </a:rPr>
                        <a:t>اجراي استانداردهاي 85گانه توليد خودروهاي داخلي</a:t>
                      </a:r>
                      <a:r>
                        <a:rPr lang="en-US" sz="1200">
                          <a:latin typeface="Times New Roman"/>
                          <a:ea typeface="Times New Roman"/>
                          <a:cs typeface="B Titr" pitchFamily="2" charset="-78"/>
                        </a:rPr>
                        <a:t> </a:t>
                      </a:r>
                      <a:endParaRPr lang="en-US" sz="140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latin typeface="Times New Roman"/>
                          <a:ea typeface="Times New Roman"/>
                          <a:cs typeface="B Titr" pitchFamily="2" charset="-78"/>
                        </a:rPr>
                        <a:t>وزارت صمت</a:t>
                      </a:r>
                      <a:r>
                        <a:rPr lang="en-US" sz="1200" dirty="0">
                          <a:latin typeface="Times New Roman"/>
                          <a:ea typeface="Times New Roman"/>
                          <a:cs typeface="B Titr" pitchFamily="2" charset="-78"/>
                        </a:rPr>
                        <a:t> </a:t>
                      </a:r>
                      <a:endParaRPr lang="en-US" sz="1400" dirty="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latin typeface="Times New Roman"/>
                          <a:ea typeface="Times New Roman"/>
                          <a:cs typeface="B Titr" pitchFamily="2" charset="-78"/>
                        </a:rPr>
                        <a:t>8 سال</a:t>
                      </a:r>
                      <a:r>
                        <a:rPr lang="en-US" sz="1200">
                          <a:latin typeface="Times New Roman"/>
                          <a:ea typeface="Times New Roman"/>
                          <a:cs typeface="B Titr" pitchFamily="2" charset="-78"/>
                        </a:rPr>
                        <a:t> </a:t>
                      </a:r>
                      <a:endParaRPr lang="en-US" sz="140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1585">
                <a:tc>
                  <a:txBody>
                    <a:bodyPr/>
                    <a:lstStyle/>
                    <a:p>
                      <a:pPr algn="ctr" rtl="1">
                        <a:lnSpc>
                          <a:spcPct val="115000"/>
                        </a:lnSpc>
                        <a:spcAft>
                          <a:spcPts val="0"/>
                        </a:spcAft>
                      </a:pPr>
                      <a:r>
                        <a:rPr lang="fa-IR" sz="1200" dirty="0">
                          <a:latin typeface="Times New Roman"/>
                          <a:ea typeface="Times New Roman"/>
                          <a:cs typeface="B Titr" pitchFamily="2" charset="-78"/>
                        </a:rPr>
                        <a:t>23</a:t>
                      </a:r>
                      <a:endParaRPr lang="en-US" sz="1400" dirty="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latin typeface="Times New Roman"/>
                          <a:ea typeface="Times New Roman"/>
                          <a:cs typeface="B Titr" pitchFamily="2" charset="-78"/>
                        </a:rPr>
                        <a:t>حفاظ‌هاي ايمني وسايل نقليه سنگين</a:t>
                      </a:r>
                      <a:r>
                        <a:rPr lang="en-US" sz="1200" dirty="0">
                          <a:latin typeface="Times New Roman"/>
                          <a:ea typeface="Times New Roman"/>
                          <a:cs typeface="B Titr" pitchFamily="2" charset="-78"/>
                        </a:rPr>
                        <a:t> </a:t>
                      </a:r>
                      <a:endParaRPr lang="en-US" sz="1400" dirty="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latin typeface="Times New Roman"/>
                          <a:ea typeface="Times New Roman"/>
                          <a:cs typeface="B Titr" pitchFamily="2" charset="-78"/>
                        </a:rPr>
                        <a:t>نصب حفاظ‌هاي ايمني وسايل نقليه سنگين در دست بهره‌برداري</a:t>
                      </a:r>
                      <a:r>
                        <a:rPr lang="en-US" sz="1200">
                          <a:latin typeface="Times New Roman"/>
                          <a:ea typeface="Times New Roman"/>
                          <a:cs typeface="B Titr" pitchFamily="2" charset="-78"/>
                        </a:rPr>
                        <a:t> </a:t>
                      </a:r>
                      <a:endParaRPr lang="en-US" sz="140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latin typeface="Times New Roman"/>
                          <a:ea typeface="Times New Roman"/>
                          <a:cs typeface="B Titr" pitchFamily="2" charset="-78"/>
                        </a:rPr>
                        <a:t>وزارت راه- وزارت صمت</a:t>
                      </a:r>
                      <a:r>
                        <a:rPr lang="en-US" sz="1200" dirty="0">
                          <a:latin typeface="Times New Roman"/>
                          <a:ea typeface="Times New Roman"/>
                          <a:cs typeface="B Titr" pitchFamily="2" charset="-78"/>
                        </a:rPr>
                        <a:t> </a:t>
                      </a:r>
                      <a:endParaRPr lang="en-US" sz="1400" dirty="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latin typeface="Times New Roman"/>
                          <a:ea typeface="Times New Roman"/>
                          <a:cs typeface="B Titr" pitchFamily="2" charset="-78"/>
                        </a:rPr>
                        <a:t>2 سال</a:t>
                      </a:r>
                      <a:r>
                        <a:rPr lang="en-US" sz="1200">
                          <a:latin typeface="Times New Roman"/>
                          <a:ea typeface="Times New Roman"/>
                          <a:cs typeface="B Titr" pitchFamily="2" charset="-78"/>
                        </a:rPr>
                        <a:t> </a:t>
                      </a:r>
                      <a:endParaRPr lang="en-US" sz="140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1585">
                <a:tc>
                  <a:txBody>
                    <a:bodyPr/>
                    <a:lstStyle/>
                    <a:p>
                      <a:pPr algn="ctr" rtl="1">
                        <a:lnSpc>
                          <a:spcPct val="115000"/>
                        </a:lnSpc>
                        <a:spcAft>
                          <a:spcPts val="0"/>
                        </a:spcAft>
                      </a:pPr>
                      <a:r>
                        <a:rPr lang="fa-IR" sz="1200" dirty="0">
                          <a:latin typeface="Times New Roman"/>
                          <a:ea typeface="Times New Roman"/>
                          <a:cs typeface="B Titr" pitchFamily="2" charset="-78"/>
                        </a:rPr>
                        <a:t>24</a:t>
                      </a:r>
                      <a:endParaRPr lang="en-US" sz="1400" dirty="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latin typeface="Times New Roman"/>
                          <a:ea typeface="Times New Roman"/>
                          <a:cs typeface="B Titr" pitchFamily="2" charset="-78"/>
                        </a:rPr>
                        <a:t>سنجش سلامت رانندگان عمومي</a:t>
                      </a:r>
                      <a:r>
                        <a:rPr lang="en-US" sz="1200" dirty="0">
                          <a:latin typeface="Times New Roman"/>
                          <a:ea typeface="Times New Roman"/>
                          <a:cs typeface="B Titr" pitchFamily="2" charset="-78"/>
                        </a:rPr>
                        <a:t> </a:t>
                      </a:r>
                      <a:endParaRPr lang="en-US" sz="1400" dirty="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latin typeface="Times New Roman"/>
                          <a:ea typeface="Times New Roman"/>
                          <a:cs typeface="B Titr" pitchFamily="2" charset="-78"/>
                        </a:rPr>
                        <a:t>اعمال شرايط سختگيرانه در گزينش و صدور مجوز رانندگان حرفه‌اي بخش عمومي</a:t>
                      </a:r>
                      <a:r>
                        <a:rPr lang="en-US" sz="1200">
                          <a:latin typeface="Times New Roman"/>
                          <a:ea typeface="Times New Roman"/>
                          <a:cs typeface="B Titr" pitchFamily="2" charset="-78"/>
                        </a:rPr>
                        <a:t> </a:t>
                      </a:r>
                      <a:endParaRPr lang="en-US" sz="140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latin typeface="Times New Roman"/>
                          <a:ea typeface="Times New Roman"/>
                          <a:cs typeface="B Titr" pitchFamily="2" charset="-78"/>
                        </a:rPr>
                        <a:t>وزارت كشور- وزارت راه</a:t>
                      </a:r>
                      <a:r>
                        <a:rPr lang="en-US" sz="1200" dirty="0">
                          <a:latin typeface="Times New Roman"/>
                          <a:ea typeface="Times New Roman"/>
                          <a:cs typeface="B Titr" pitchFamily="2" charset="-78"/>
                        </a:rPr>
                        <a:t> </a:t>
                      </a:r>
                      <a:endParaRPr lang="en-US" sz="1400" dirty="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latin typeface="Times New Roman"/>
                          <a:ea typeface="Times New Roman"/>
                          <a:cs typeface="B Titr" pitchFamily="2" charset="-78"/>
                        </a:rPr>
                        <a:t>2 سال</a:t>
                      </a:r>
                      <a:r>
                        <a:rPr lang="en-US" sz="1200">
                          <a:latin typeface="Times New Roman"/>
                          <a:ea typeface="Times New Roman"/>
                          <a:cs typeface="B Titr" pitchFamily="2" charset="-78"/>
                        </a:rPr>
                        <a:t> </a:t>
                      </a:r>
                      <a:endParaRPr lang="en-US" sz="140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1585">
                <a:tc>
                  <a:txBody>
                    <a:bodyPr/>
                    <a:lstStyle/>
                    <a:p>
                      <a:pPr algn="ctr" rtl="1">
                        <a:lnSpc>
                          <a:spcPct val="115000"/>
                        </a:lnSpc>
                        <a:spcAft>
                          <a:spcPts val="0"/>
                        </a:spcAft>
                      </a:pPr>
                      <a:r>
                        <a:rPr lang="fa-IR" sz="1200">
                          <a:latin typeface="Times New Roman"/>
                          <a:ea typeface="Times New Roman"/>
                          <a:cs typeface="B Titr" pitchFamily="2" charset="-78"/>
                        </a:rPr>
                        <a:t>25</a:t>
                      </a:r>
                      <a:endParaRPr lang="en-US" sz="140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latin typeface="Times New Roman"/>
                          <a:ea typeface="Times New Roman"/>
                          <a:cs typeface="B Titr" pitchFamily="2" charset="-78"/>
                        </a:rPr>
                        <a:t>تجهيزات هشدار خواب‌آلودگي راننده</a:t>
                      </a:r>
                      <a:r>
                        <a:rPr lang="en-US" sz="1200" dirty="0">
                          <a:latin typeface="Times New Roman"/>
                          <a:ea typeface="Times New Roman"/>
                          <a:cs typeface="B Titr" pitchFamily="2" charset="-78"/>
                        </a:rPr>
                        <a:t> </a:t>
                      </a:r>
                      <a:endParaRPr lang="en-US" sz="1400" dirty="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latin typeface="Times New Roman"/>
                          <a:ea typeface="Times New Roman"/>
                          <a:cs typeface="B Titr" pitchFamily="2" charset="-78"/>
                        </a:rPr>
                        <a:t>نصب تجهيزات هشدار خواب در داخل اتوبوس‌هاي عمومي بين‌شهري</a:t>
                      </a:r>
                      <a:r>
                        <a:rPr lang="en-US" sz="1200">
                          <a:latin typeface="Times New Roman"/>
                          <a:ea typeface="Times New Roman"/>
                          <a:cs typeface="B Titr" pitchFamily="2" charset="-78"/>
                        </a:rPr>
                        <a:t> </a:t>
                      </a:r>
                      <a:endParaRPr lang="en-US" sz="140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a:latin typeface="Times New Roman"/>
                          <a:ea typeface="Times New Roman"/>
                          <a:cs typeface="B Titr" pitchFamily="2" charset="-78"/>
                        </a:rPr>
                        <a:t>وزارت صمت- وزارت راه</a:t>
                      </a:r>
                      <a:r>
                        <a:rPr lang="en-US" sz="1200">
                          <a:latin typeface="Times New Roman"/>
                          <a:ea typeface="Times New Roman"/>
                          <a:cs typeface="B Titr" pitchFamily="2" charset="-78"/>
                        </a:rPr>
                        <a:t> </a:t>
                      </a:r>
                      <a:endParaRPr lang="en-US" sz="140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latin typeface="Times New Roman"/>
                          <a:ea typeface="Times New Roman"/>
                          <a:cs typeface="B Titr" pitchFamily="2" charset="-78"/>
                        </a:rPr>
                        <a:t>2 سال</a:t>
                      </a:r>
                      <a:r>
                        <a:rPr lang="en-US" sz="1200" dirty="0">
                          <a:latin typeface="Times New Roman"/>
                          <a:ea typeface="Times New Roman"/>
                          <a:cs typeface="B Titr" pitchFamily="2" charset="-78"/>
                        </a:rPr>
                        <a:t> </a:t>
                      </a:r>
                      <a:endParaRPr lang="en-US" sz="1400" dirty="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1585">
                <a:tc>
                  <a:txBody>
                    <a:bodyPr/>
                    <a:lstStyle/>
                    <a:p>
                      <a:pPr algn="ctr" rtl="1">
                        <a:lnSpc>
                          <a:spcPct val="115000"/>
                        </a:lnSpc>
                        <a:spcAft>
                          <a:spcPts val="0"/>
                        </a:spcAft>
                      </a:pPr>
                      <a:r>
                        <a:rPr lang="fa-IR" sz="1200">
                          <a:latin typeface="Times New Roman"/>
                          <a:ea typeface="Times New Roman"/>
                          <a:cs typeface="B Titr" pitchFamily="2" charset="-78"/>
                        </a:rPr>
                        <a:t>26</a:t>
                      </a:r>
                      <a:endParaRPr lang="en-US" sz="140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latin typeface="Times New Roman"/>
                          <a:ea typeface="Times New Roman"/>
                          <a:cs typeface="B Titr" pitchFamily="2" charset="-78"/>
                        </a:rPr>
                        <a:t>دوره‌هاي آموزشي شغلي</a:t>
                      </a:r>
                      <a:r>
                        <a:rPr lang="en-US" sz="1200" dirty="0">
                          <a:latin typeface="Times New Roman"/>
                          <a:ea typeface="Times New Roman"/>
                          <a:cs typeface="B Titr" pitchFamily="2" charset="-78"/>
                        </a:rPr>
                        <a:t> </a:t>
                      </a:r>
                      <a:endParaRPr lang="en-US" sz="1400" dirty="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latin typeface="Times New Roman"/>
                          <a:ea typeface="Times New Roman"/>
                          <a:cs typeface="B Titr" pitchFamily="2" charset="-78"/>
                        </a:rPr>
                        <a:t>اجراي دوره‌هاي آموزشي شغلي ويژه براي رانندگان ناوگان عمومي جاده‌اي و لكوموتيورانان براي كنترل عملگرد آنها و ارتقاي ايمني</a:t>
                      </a:r>
                      <a:r>
                        <a:rPr lang="en-US" sz="1200" dirty="0">
                          <a:latin typeface="Times New Roman"/>
                          <a:ea typeface="Times New Roman"/>
                          <a:cs typeface="B Titr" pitchFamily="2" charset="-78"/>
                        </a:rPr>
                        <a:t> </a:t>
                      </a:r>
                      <a:endParaRPr lang="en-US" sz="1400" dirty="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latin typeface="Times New Roman"/>
                          <a:ea typeface="Times New Roman"/>
                          <a:cs typeface="B Titr" pitchFamily="2" charset="-78"/>
                        </a:rPr>
                        <a:t>وزارت راه</a:t>
                      </a:r>
                      <a:r>
                        <a:rPr lang="en-US" sz="1200" dirty="0">
                          <a:latin typeface="Times New Roman"/>
                          <a:ea typeface="Times New Roman"/>
                          <a:cs typeface="B Titr" pitchFamily="2" charset="-78"/>
                        </a:rPr>
                        <a:t> </a:t>
                      </a:r>
                      <a:endParaRPr lang="en-US" sz="1400" dirty="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200" dirty="0">
                          <a:latin typeface="Times New Roman"/>
                          <a:ea typeface="Times New Roman"/>
                          <a:cs typeface="B Titr" pitchFamily="2" charset="-78"/>
                        </a:rPr>
                        <a:t>مستمر</a:t>
                      </a:r>
                      <a:endParaRPr lang="en-US" sz="1400" dirty="0">
                        <a:latin typeface="Calibri"/>
                        <a:ea typeface="Calibri"/>
                        <a:cs typeface="B Titr" pitchFamily="2" charset="-78"/>
                      </a:endParaRPr>
                    </a:p>
                  </a:txBody>
                  <a:tcPr marL="48833" marR="488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itle 1"/>
          <p:cNvSpPr txBox="1">
            <a:spLocks/>
          </p:cNvSpPr>
          <p:nvPr/>
        </p:nvSpPr>
        <p:spPr>
          <a:xfrm>
            <a:off x="-1" y="1"/>
            <a:ext cx="9144001" cy="766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3600" b="0" i="0" u="none" strike="noStrike" kern="1200" cap="none" spc="0" normalizeH="0" baseline="0" noProof="0" smtClean="0">
                <a:ln>
                  <a:noFill/>
                </a:ln>
                <a:solidFill>
                  <a:schemeClr val="lt1"/>
                </a:solidFill>
                <a:effectLst/>
                <a:uLnTx/>
                <a:uFillTx/>
                <a:latin typeface="+mn-lt"/>
                <a:ea typeface="+mn-ea"/>
                <a:cs typeface="B Titr" pitchFamily="2" charset="-78"/>
              </a:rPr>
              <a:t>برنامه‌هاي اجرايي لازم‌الاجرا</a:t>
            </a:r>
            <a:endParaRPr kumimoji="0" lang="en-US" sz="3600" b="0" i="0" u="none" strike="noStrike" kern="1200" cap="none" spc="0" normalizeH="0" baseline="0" noProof="0" dirty="0">
              <a:ln>
                <a:noFill/>
              </a:ln>
              <a:solidFill>
                <a:schemeClr val="lt1"/>
              </a:solidFill>
              <a:effectLst/>
              <a:uLnTx/>
              <a:uFillTx/>
              <a:latin typeface="+mn-lt"/>
              <a:ea typeface="+mn-ea"/>
              <a:cs typeface="B Titr" pitchFamily="2" charset="-78"/>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81" y="1088572"/>
            <a:ext cx="8636000" cy="4572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lnSpc>
                <a:spcPct val="200000"/>
              </a:lnSpc>
            </a:pPr>
            <a:r>
              <a:rPr lang="fa-IR" sz="5400" dirty="0" smtClean="0">
                <a:solidFill>
                  <a:schemeClr val="bg1"/>
                </a:solidFill>
                <a:cs typeface="B Titr" pitchFamily="2" charset="-78"/>
              </a:rPr>
              <a:t>اعتبارات- الزامات</a:t>
            </a:r>
            <a:br>
              <a:rPr lang="fa-IR" sz="5400" dirty="0" smtClean="0">
                <a:solidFill>
                  <a:schemeClr val="bg1"/>
                </a:solidFill>
                <a:cs typeface="B Titr" pitchFamily="2" charset="-78"/>
              </a:rPr>
            </a:br>
            <a:r>
              <a:rPr lang="fa-IR" sz="5400" dirty="0" smtClean="0">
                <a:solidFill>
                  <a:schemeClr val="bg1"/>
                </a:solidFill>
                <a:cs typeface="B Titr" pitchFamily="2" charset="-78"/>
              </a:rPr>
              <a:t>اجراي نقشه راه</a:t>
            </a:r>
            <a:endParaRPr lang="en-US" sz="5400" dirty="0">
              <a:solidFill>
                <a:schemeClr val="bg1"/>
              </a:solidFill>
              <a:cs typeface="B Titr" pitchFamily="2" charset="-78"/>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72547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fa-IR" sz="3200" dirty="0" smtClean="0">
                <a:solidFill>
                  <a:schemeClr val="bg1"/>
                </a:solidFill>
                <a:cs typeface="B Titr" pitchFamily="2" charset="-78"/>
              </a:rPr>
              <a:t>اعتبار- بودجه </a:t>
            </a:r>
            <a:r>
              <a:rPr lang="fa-IR" sz="3200" dirty="0">
                <a:solidFill>
                  <a:schemeClr val="bg1"/>
                </a:solidFill>
                <a:cs typeface="B Titr" pitchFamily="2" charset="-78"/>
              </a:rPr>
              <a:t>مورد نياز براي پياده‌سازي نقشه راه</a:t>
            </a:r>
            <a:endParaRPr lang="en-US" sz="3200" dirty="0">
              <a:solidFill>
                <a:schemeClr val="bg1"/>
              </a:solidFill>
              <a:cs typeface="B Titr" pitchFamily="2" charset="-78"/>
            </a:endParaRPr>
          </a:p>
        </p:txBody>
      </p:sp>
      <p:sp>
        <p:nvSpPr>
          <p:cNvPr id="3" name="Content Placeholder 2"/>
          <p:cNvSpPr>
            <a:spLocks noGrp="1"/>
          </p:cNvSpPr>
          <p:nvPr>
            <p:ph idx="1"/>
          </p:nvPr>
        </p:nvSpPr>
        <p:spPr>
          <a:xfrm>
            <a:off x="0" y="1000108"/>
            <a:ext cx="9144000" cy="5643602"/>
          </a:xfrm>
        </p:spPr>
        <p:txBody>
          <a:bodyPr>
            <a:normAutofit/>
          </a:bodyPr>
          <a:lstStyle/>
          <a:p>
            <a:pPr algn="just" rtl="1">
              <a:lnSpc>
                <a:spcPct val="150000"/>
              </a:lnSpc>
            </a:pPr>
            <a:r>
              <a:rPr lang="fa-IR" sz="2800" dirty="0">
                <a:cs typeface="B Titr" pitchFamily="2" charset="-78"/>
              </a:rPr>
              <a:t>بر اساس برنامه‌هاي اجرايي در سه افق كوتاه‌مدت، ميان مدت و بلندمدت، اعتبار مورد </a:t>
            </a:r>
            <a:r>
              <a:rPr lang="fa-IR" sz="2800" dirty="0" smtClean="0">
                <a:cs typeface="B Titr" pitchFamily="2" charset="-78"/>
              </a:rPr>
              <a:t>نياز:</a:t>
            </a:r>
          </a:p>
          <a:p>
            <a:pPr lvl="2" algn="just" rtl="1">
              <a:lnSpc>
                <a:spcPct val="150000"/>
              </a:lnSpc>
            </a:pPr>
            <a:r>
              <a:rPr lang="fa-IR" dirty="0" smtClean="0">
                <a:solidFill>
                  <a:schemeClr val="accent3">
                    <a:lumMod val="50000"/>
                  </a:schemeClr>
                </a:solidFill>
                <a:cs typeface="B Titr" pitchFamily="2" charset="-78"/>
              </a:rPr>
              <a:t>جهت </a:t>
            </a:r>
            <a:r>
              <a:rPr lang="fa-IR" dirty="0">
                <a:solidFill>
                  <a:schemeClr val="accent3">
                    <a:lumMod val="50000"/>
                  </a:schemeClr>
                </a:solidFill>
                <a:cs typeface="B Titr" pitchFamily="2" charset="-78"/>
              </a:rPr>
              <a:t>اجراي سناريوي يك،130 هزار ميليارد </a:t>
            </a:r>
            <a:r>
              <a:rPr lang="fa-IR" dirty="0" smtClean="0">
                <a:solidFill>
                  <a:schemeClr val="accent3">
                    <a:lumMod val="50000"/>
                  </a:schemeClr>
                </a:solidFill>
                <a:cs typeface="B Titr" pitchFamily="2" charset="-78"/>
              </a:rPr>
              <a:t>تومان،</a:t>
            </a:r>
          </a:p>
          <a:p>
            <a:pPr lvl="2" algn="just" rtl="1">
              <a:lnSpc>
                <a:spcPct val="150000"/>
              </a:lnSpc>
            </a:pPr>
            <a:r>
              <a:rPr lang="fa-IR" dirty="0" smtClean="0">
                <a:cs typeface="B Titr" pitchFamily="2" charset="-78"/>
              </a:rPr>
              <a:t>جهت </a:t>
            </a:r>
            <a:r>
              <a:rPr lang="fa-IR" dirty="0">
                <a:cs typeface="B Titr" pitchFamily="2" charset="-78"/>
              </a:rPr>
              <a:t>اجراي سناريوي دو، 150 هزار ميليارد </a:t>
            </a:r>
            <a:r>
              <a:rPr lang="fa-IR" dirty="0" smtClean="0">
                <a:cs typeface="B Titr" pitchFamily="2" charset="-78"/>
              </a:rPr>
              <a:t>تومان</a:t>
            </a:r>
          </a:p>
          <a:p>
            <a:pPr lvl="2" algn="just" rtl="1">
              <a:lnSpc>
                <a:spcPct val="150000"/>
              </a:lnSpc>
            </a:pPr>
            <a:r>
              <a:rPr lang="fa-IR" dirty="0" smtClean="0">
                <a:solidFill>
                  <a:schemeClr val="accent3">
                    <a:lumMod val="50000"/>
                  </a:schemeClr>
                </a:solidFill>
                <a:cs typeface="B Titr" pitchFamily="2" charset="-78"/>
              </a:rPr>
              <a:t> </a:t>
            </a:r>
            <a:r>
              <a:rPr lang="fa-IR" dirty="0">
                <a:solidFill>
                  <a:schemeClr val="accent3">
                    <a:lumMod val="50000"/>
                  </a:schemeClr>
                </a:solidFill>
                <a:cs typeface="B Titr" pitchFamily="2" charset="-78"/>
              </a:rPr>
              <a:t>و جهت اجراي سناريوي سه، حدود 280 هزار ميليارد تومان </a:t>
            </a:r>
            <a:endParaRPr lang="fa-IR" dirty="0" smtClean="0">
              <a:solidFill>
                <a:schemeClr val="accent3">
                  <a:lumMod val="50000"/>
                </a:schemeClr>
              </a:solidFill>
              <a:cs typeface="B Titr" pitchFamily="2" charset="-78"/>
            </a:endParaRPr>
          </a:p>
          <a:p>
            <a:pPr algn="just" rtl="1">
              <a:lnSpc>
                <a:spcPct val="150000"/>
              </a:lnSpc>
              <a:buNone/>
            </a:pPr>
            <a:r>
              <a:rPr lang="fa-IR" dirty="0" smtClean="0">
                <a:cs typeface="B Titr" pitchFamily="2" charset="-78"/>
              </a:rPr>
              <a:t>تا پايان سال 1406 برآورد </a:t>
            </a:r>
            <a:r>
              <a:rPr lang="fa-IR" dirty="0">
                <a:cs typeface="B Titr" pitchFamily="2" charset="-78"/>
              </a:rPr>
              <a:t>مي‌گردد كه جزئيات آن موجود است.</a:t>
            </a:r>
            <a:endParaRPr lang="en-US" dirty="0">
              <a:cs typeface="B Titr" pitchFamily="2" charset="-78"/>
            </a:endParaRPr>
          </a:p>
          <a:p>
            <a:pPr algn="just" rtl="1">
              <a:lnSpc>
                <a:spcPct val="150000"/>
              </a:lnSpc>
            </a:pPr>
            <a:endParaRPr lang="en-US" dirty="0">
              <a:cs typeface="B Titr" pitchFamily="2" charset="-78"/>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68217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lvl="0" rtl="1"/>
            <a:r>
              <a:rPr lang="fa-IR" sz="3200" dirty="0" smtClean="0">
                <a:cs typeface="B Titr" pitchFamily="2" charset="-78"/>
              </a:rPr>
              <a:t>اعتبار-بودجه  پياده‌سازي </a:t>
            </a:r>
            <a:r>
              <a:rPr lang="en-US" sz="3200" dirty="0" smtClean="0">
                <a:cs typeface="B Titr" pitchFamily="2" charset="-78"/>
              </a:rPr>
              <a:t>ACTION PLAN</a:t>
            </a:r>
            <a:endParaRPr lang="fa-IR" sz="3200" dirty="0">
              <a:cs typeface="B Titr"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828960234"/>
              </p:ext>
            </p:extLst>
          </p:nvPr>
        </p:nvGraphicFramePr>
        <p:xfrm>
          <a:off x="2" y="1428736"/>
          <a:ext cx="9143998" cy="4260714"/>
        </p:xfrm>
        <a:graphic>
          <a:graphicData uri="http://schemas.openxmlformats.org/drawingml/2006/table">
            <a:tbl>
              <a:tblPr/>
              <a:tblGrid>
                <a:gridCol w="1205191"/>
                <a:gridCol w="977490"/>
                <a:gridCol w="917469"/>
                <a:gridCol w="997496"/>
                <a:gridCol w="2726068"/>
                <a:gridCol w="2320284"/>
              </a:tblGrid>
              <a:tr h="416583">
                <a:tc gridSpan="4">
                  <a:txBody>
                    <a:bodyPr/>
                    <a:lstStyle/>
                    <a:p>
                      <a:pPr algn="ctr" rtl="1">
                        <a:lnSpc>
                          <a:spcPct val="115000"/>
                        </a:lnSpc>
                        <a:spcAft>
                          <a:spcPts val="0"/>
                        </a:spcAft>
                      </a:pPr>
                      <a:r>
                        <a:rPr lang="fa-IR" sz="1800" b="1" dirty="0">
                          <a:latin typeface="Calibri"/>
                          <a:ea typeface="Calibri"/>
                          <a:cs typeface="B Titr" pitchFamily="2" charset="-78"/>
                        </a:rPr>
                        <a:t>برآورد هزینه (میلیارد تومان)</a:t>
                      </a:r>
                      <a:endParaRPr lang="en-US" sz="2000" dirty="0">
                        <a:latin typeface="Calibri"/>
                        <a:ea typeface="Calibri"/>
                        <a:cs typeface="B Titr" pitchFamily="2" charset="-78"/>
                      </a:endParaRPr>
                    </a:p>
                  </a:txBody>
                  <a:tcPr marL="70878" marR="70878" marT="35439" marB="35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rtl="1">
                        <a:lnSpc>
                          <a:spcPct val="115000"/>
                        </a:lnSpc>
                        <a:spcAft>
                          <a:spcPts val="0"/>
                        </a:spcAft>
                      </a:pPr>
                      <a:r>
                        <a:rPr lang="fa-IR" sz="1800" b="1">
                          <a:latin typeface="Calibri"/>
                          <a:ea typeface="Calibri"/>
                          <a:cs typeface="B Titr" pitchFamily="2" charset="-78"/>
                        </a:rPr>
                        <a:t>دستگاه مسئول</a:t>
                      </a:r>
                      <a:endParaRPr lang="en-US" sz="2000">
                        <a:latin typeface="Calibri"/>
                        <a:ea typeface="Calibri"/>
                        <a:cs typeface="B Titr" pitchFamily="2" charset="-78"/>
                      </a:endParaRPr>
                    </a:p>
                  </a:txBody>
                  <a:tcPr marL="70878" marR="70878" marT="35439" marB="35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rowSpan="2">
                  <a:txBody>
                    <a:bodyPr/>
                    <a:lstStyle/>
                    <a:p>
                      <a:pPr algn="ctr" rtl="1">
                        <a:lnSpc>
                          <a:spcPct val="115000"/>
                        </a:lnSpc>
                        <a:spcAft>
                          <a:spcPts val="0"/>
                        </a:spcAft>
                      </a:pPr>
                      <a:r>
                        <a:rPr lang="fa-IR" sz="1800" b="1" dirty="0" smtClean="0">
                          <a:latin typeface="Calibri"/>
                          <a:ea typeface="Calibri"/>
                          <a:cs typeface="B Titr" pitchFamily="2" charset="-78"/>
                        </a:rPr>
                        <a:t>موضوع</a:t>
                      </a:r>
                      <a:endParaRPr lang="en-US" sz="2000" dirty="0">
                        <a:latin typeface="Calibri"/>
                        <a:ea typeface="Calibri"/>
                        <a:cs typeface="B Titr" pitchFamily="2" charset="-78"/>
                      </a:endParaRPr>
                    </a:p>
                  </a:txBody>
                  <a:tcPr marL="70878" marR="70878" marT="35439" marB="35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r>
              <a:tr h="693287">
                <a:tc>
                  <a:txBody>
                    <a:bodyPr/>
                    <a:lstStyle/>
                    <a:p>
                      <a:pPr algn="ctr" rtl="1">
                        <a:lnSpc>
                          <a:spcPct val="115000"/>
                        </a:lnSpc>
                        <a:spcAft>
                          <a:spcPts val="0"/>
                        </a:spcAft>
                      </a:pPr>
                      <a:r>
                        <a:rPr lang="fa-IR" sz="1600" b="1" dirty="0">
                          <a:latin typeface="Calibri"/>
                          <a:ea typeface="Calibri"/>
                          <a:cs typeface="B Titr" pitchFamily="2" charset="-78"/>
                        </a:rPr>
                        <a:t>جمع کل</a:t>
                      </a:r>
                      <a:endParaRPr lang="en-US" sz="1800" dirty="0">
                        <a:latin typeface="Calibri"/>
                        <a:ea typeface="Calibri"/>
                        <a:cs typeface="B Titr" pitchFamily="2" charset="-78"/>
                      </a:endParaRPr>
                    </a:p>
                  </a:txBody>
                  <a:tcPr marL="70878" marR="70878" marT="35439" marB="35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1">
                        <a:lnSpc>
                          <a:spcPct val="115000"/>
                        </a:lnSpc>
                        <a:spcAft>
                          <a:spcPts val="0"/>
                        </a:spcAft>
                      </a:pPr>
                      <a:r>
                        <a:rPr lang="fa-IR" sz="1600" b="1" dirty="0">
                          <a:latin typeface="Calibri"/>
                          <a:ea typeface="Calibri"/>
                          <a:cs typeface="B Titr" pitchFamily="2" charset="-78"/>
                        </a:rPr>
                        <a:t>بلندمدت</a:t>
                      </a:r>
                      <a:endParaRPr lang="en-US" sz="1800" dirty="0">
                        <a:latin typeface="Calibri"/>
                        <a:ea typeface="Calibri"/>
                        <a:cs typeface="B Titr" pitchFamily="2" charset="-78"/>
                      </a:endParaRPr>
                    </a:p>
                  </a:txBody>
                  <a:tcPr marL="70878" marR="70878" marT="35439" marB="35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1">
                        <a:lnSpc>
                          <a:spcPct val="115000"/>
                        </a:lnSpc>
                        <a:spcAft>
                          <a:spcPts val="0"/>
                        </a:spcAft>
                      </a:pPr>
                      <a:r>
                        <a:rPr lang="fa-IR" sz="1600" b="1" dirty="0">
                          <a:latin typeface="Calibri"/>
                          <a:ea typeface="Calibri"/>
                          <a:cs typeface="B Titr" pitchFamily="2" charset="-78"/>
                        </a:rPr>
                        <a:t>میان‌مدت</a:t>
                      </a:r>
                      <a:endParaRPr lang="en-US" sz="1800" dirty="0">
                        <a:latin typeface="Calibri"/>
                        <a:ea typeface="Calibri"/>
                        <a:cs typeface="B Titr" pitchFamily="2" charset="-78"/>
                      </a:endParaRPr>
                    </a:p>
                  </a:txBody>
                  <a:tcPr marL="70878" marR="70878" marT="35439" marB="35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rtl="1">
                        <a:lnSpc>
                          <a:spcPct val="115000"/>
                        </a:lnSpc>
                        <a:spcAft>
                          <a:spcPts val="0"/>
                        </a:spcAft>
                      </a:pPr>
                      <a:r>
                        <a:rPr lang="fa-IR" sz="1600" b="1" dirty="0">
                          <a:latin typeface="Calibri"/>
                          <a:ea typeface="Calibri"/>
                          <a:cs typeface="B Titr" pitchFamily="2" charset="-78"/>
                        </a:rPr>
                        <a:t>کوتاه‌مدت</a:t>
                      </a:r>
                      <a:endParaRPr lang="en-US" sz="1800" dirty="0">
                        <a:latin typeface="Calibri"/>
                        <a:ea typeface="Calibri"/>
                        <a:cs typeface="B Titr" pitchFamily="2" charset="-78"/>
                      </a:endParaRPr>
                    </a:p>
                  </a:txBody>
                  <a:tcPr marL="70878" marR="70878" marT="35439" marB="35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vMerge="1">
                  <a:txBody>
                    <a:bodyPr/>
                    <a:lstStyle/>
                    <a:p>
                      <a:endParaRPr lang="en-US"/>
                    </a:p>
                  </a:txBody>
                  <a:tcPr/>
                </a:tc>
                <a:tc vMerge="1">
                  <a:txBody>
                    <a:bodyPr/>
                    <a:lstStyle/>
                    <a:p>
                      <a:endParaRPr lang="en-US"/>
                    </a:p>
                  </a:txBody>
                  <a:tcPr/>
                </a:tc>
              </a:tr>
              <a:tr h="416583">
                <a:tc>
                  <a:txBody>
                    <a:bodyPr/>
                    <a:lstStyle/>
                    <a:p>
                      <a:pPr algn="ctr" rtl="1">
                        <a:lnSpc>
                          <a:spcPct val="115000"/>
                        </a:lnSpc>
                        <a:spcAft>
                          <a:spcPts val="0"/>
                        </a:spcAft>
                      </a:pPr>
                      <a:r>
                        <a:rPr lang="fa-IR" sz="1400">
                          <a:latin typeface="Calibri"/>
                          <a:ea typeface="Calibri"/>
                          <a:cs typeface="B Titr" pitchFamily="2" charset="-78"/>
                        </a:rPr>
                        <a:t>25</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1">
                        <a:lnSpc>
                          <a:spcPct val="115000"/>
                        </a:lnSpc>
                        <a:spcAft>
                          <a:spcPts val="0"/>
                        </a:spcAft>
                      </a:pPr>
                      <a:r>
                        <a:rPr lang="fa-IR" sz="1400">
                          <a:latin typeface="Calibri"/>
                          <a:ea typeface="Calibri"/>
                          <a:cs typeface="B Titr" pitchFamily="2" charset="-78"/>
                        </a:rPr>
                        <a:t>-</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1">
                        <a:lnSpc>
                          <a:spcPct val="115000"/>
                        </a:lnSpc>
                        <a:spcAft>
                          <a:spcPts val="0"/>
                        </a:spcAft>
                      </a:pPr>
                      <a:r>
                        <a:rPr lang="fa-IR" sz="1400">
                          <a:latin typeface="Calibri"/>
                          <a:ea typeface="Calibri"/>
                          <a:cs typeface="B Titr" pitchFamily="2" charset="-78"/>
                        </a:rPr>
                        <a:t>10</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1">
                        <a:lnSpc>
                          <a:spcPct val="115000"/>
                        </a:lnSpc>
                        <a:spcAft>
                          <a:spcPts val="0"/>
                        </a:spcAft>
                      </a:pPr>
                      <a:r>
                        <a:rPr lang="fa-IR" sz="1400">
                          <a:latin typeface="Calibri"/>
                          <a:ea typeface="Calibri"/>
                          <a:cs typeface="B Titr" pitchFamily="2" charset="-78"/>
                        </a:rPr>
                        <a:t>15</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1">
                        <a:lnSpc>
                          <a:spcPct val="115000"/>
                        </a:lnSpc>
                        <a:spcAft>
                          <a:spcPts val="0"/>
                        </a:spcAft>
                      </a:pPr>
                      <a:r>
                        <a:rPr lang="fa-IR" sz="1400">
                          <a:latin typeface="Calibri"/>
                          <a:ea typeface="Calibri"/>
                          <a:cs typeface="B Titr" pitchFamily="2" charset="-78"/>
                        </a:rPr>
                        <a:t>دبیرخانه کمیسیون ایمنی راهها</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1">
                        <a:lnSpc>
                          <a:spcPct val="115000"/>
                        </a:lnSpc>
                        <a:spcAft>
                          <a:spcPts val="0"/>
                        </a:spcAft>
                      </a:pPr>
                      <a:r>
                        <a:rPr lang="fa-IR" sz="1400" dirty="0">
                          <a:latin typeface="Calibri"/>
                          <a:ea typeface="Calibri"/>
                          <a:cs typeface="B Titr" pitchFamily="2" charset="-78"/>
                        </a:rPr>
                        <a:t>امور اجتماعی، آموزش و فرهنگ</a:t>
                      </a:r>
                      <a:r>
                        <a:rPr lang="en-US" sz="1400" dirty="0">
                          <a:latin typeface="Calibri"/>
                          <a:ea typeface="Calibri"/>
                          <a:cs typeface="B Titr" pitchFamily="2" charset="-78"/>
                        </a:rPr>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r>
              <a:tr h="416583">
                <a:tc>
                  <a:txBody>
                    <a:bodyPr/>
                    <a:lstStyle/>
                    <a:p>
                      <a:pPr algn="ctr" rtl="1">
                        <a:lnSpc>
                          <a:spcPct val="115000"/>
                        </a:lnSpc>
                        <a:spcAft>
                          <a:spcPts val="0"/>
                        </a:spcAft>
                      </a:pPr>
                      <a:r>
                        <a:rPr lang="fa-IR" sz="1400">
                          <a:latin typeface="Calibri"/>
                          <a:ea typeface="Calibri"/>
                          <a:cs typeface="B Titr" pitchFamily="2" charset="-78"/>
                        </a:rPr>
                        <a:t>11108</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rtl="1">
                        <a:lnSpc>
                          <a:spcPct val="115000"/>
                        </a:lnSpc>
                        <a:spcAft>
                          <a:spcPts val="0"/>
                        </a:spcAft>
                      </a:pPr>
                      <a:r>
                        <a:rPr lang="fa-IR" sz="1400">
                          <a:latin typeface="Calibri"/>
                          <a:ea typeface="Calibri"/>
                          <a:cs typeface="B Titr" pitchFamily="2" charset="-78"/>
                        </a:rPr>
                        <a:t>4646</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rtl="1">
                        <a:lnSpc>
                          <a:spcPct val="115000"/>
                        </a:lnSpc>
                        <a:spcAft>
                          <a:spcPts val="0"/>
                        </a:spcAft>
                      </a:pPr>
                      <a:r>
                        <a:rPr lang="fa-IR" sz="1400">
                          <a:latin typeface="Calibri"/>
                          <a:ea typeface="Calibri"/>
                          <a:cs typeface="B Titr" pitchFamily="2" charset="-78"/>
                        </a:rPr>
                        <a:t>1181</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rtl="1">
                        <a:lnSpc>
                          <a:spcPct val="115000"/>
                        </a:lnSpc>
                        <a:spcAft>
                          <a:spcPts val="0"/>
                        </a:spcAft>
                      </a:pPr>
                      <a:r>
                        <a:rPr lang="fa-IR" sz="1400">
                          <a:latin typeface="Calibri"/>
                          <a:ea typeface="Calibri"/>
                          <a:cs typeface="B Titr" pitchFamily="2" charset="-78"/>
                        </a:rPr>
                        <a:t>5281</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rtl="1">
                        <a:lnSpc>
                          <a:spcPct val="115000"/>
                        </a:lnSpc>
                        <a:spcAft>
                          <a:spcPts val="0"/>
                        </a:spcAft>
                      </a:pPr>
                      <a:r>
                        <a:rPr lang="fa-IR" sz="1400">
                          <a:latin typeface="Calibri"/>
                          <a:ea typeface="Calibri"/>
                          <a:cs typeface="B Titr" pitchFamily="2" charset="-78"/>
                        </a:rPr>
                        <a:t>وزارت بهداشت، درمان و آموزش پزشکی</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rtl="1">
                        <a:lnSpc>
                          <a:spcPct val="115000"/>
                        </a:lnSpc>
                        <a:spcAft>
                          <a:spcPts val="0"/>
                        </a:spcAft>
                      </a:pPr>
                      <a:r>
                        <a:rPr lang="fa-IR" sz="1400" dirty="0">
                          <a:latin typeface="Calibri"/>
                          <a:ea typeface="Calibri"/>
                          <a:cs typeface="B Titr" pitchFamily="2" charset="-78"/>
                        </a:rPr>
                        <a:t>امداد و نجات و فوریت‌های پزشکی</a:t>
                      </a:r>
                      <a:r>
                        <a:rPr lang="en-US" sz="1400" dirty="0">
                          <a:latin typeface="Calibri"/>
                          <a:ea typeface="Calibri"/>
                          <a:cs typeface="B Titr" pitchFamily="2" charset="-78"/>
                        </a:rPr>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r>
              <a:tr h="416583">
                <a:tc>
                  <a:txBody>
                    <a:bodyPr/>
                    <a:lstStyle/>
                    <a:p>
                      <a:pPr algn="ctr" rtl="1">
                        <a:lnSpc>
                          <a:spcPct val="115000"/>
                        </a:lnSpc>
                        <a:spcAft>
                          <a:spcPts val="0"/>
                        </a:spcAft>
                      </a:pPr>
                      <a:r>
                        <a:rPr lang="fa-IR" sz="1400">
                          <a:latin typeface="Calibri"/>
                          <a:ea typeface="Calibri"/>
                          <a:cs typeface="B Titr" pitchFamily="2" charset="-78"/>
                        </a:rPr>
                        <a:t>24570</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1">
                        <a:lnSpc>
                          <a:spcPct val="115000"/>
                        </a:lnSpc>
                        <a:spcAft>
                          <a:spcPts val="0"/>
                        </a:spcAft>
                      </a:pPr>
                      <a:r>
                        <a:rPr lang="fa-IR" sz="1400">
                          <a:latin typeface="Calibri"/>
                          <a:ea typeface="Calibri"/>
                          <a:cs typeface="B Titr" pitchFamily="2" charset="-78"/>
                        </a:rPr>
                        <a:t>9725</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1">
                        <a:lnSpc>
                          <a:spcPct val="115000"/>
                        </a:lnSpc>
                        <a:spcAft>
                          <a:spcPts val="0"/>
                        </a:spcAft>
                      </a:pPr>
                      <a:r>
                        <a:rPr lang="fa-IR" sz="1400">
                          <a:latin typeface="Calibri"/>
                          <a:ea typeface="Calibri"/>
                          <a:cs typeface="B Titr" pitchFamily="2" charset="-78"/>
                        </a:rPr>
                        <a:t>7935</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1">
                        <a:lnSpc>
                          <a:spcPct val="115000"/>
                        </a:lnSpc>
                        <a:spcAft>
                          <a:spcPts val="0"/>
                        </a:spcAft>
                      </a:pPr>
                      <a:r>
                        <a:rPr lang="fa-IR" sz="1400">
                          <a:latin typeface="Calibri"/>
                          <a:ea typeface="Calibri"/>
                          <a:cs typeface="B Titr" pitchFamily="2" charset="-78"/>
                        </a:rPr>
                        <a:t>6910</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1">
                        <a:lnSpc>
                          <a:spcPct val="115000"/>
                        </a:lnSpc>
                        <a:spcAft>
                          <a:spcPts val="0"/>
                        </a:spcAft>
                      </a:pPr>
                      <a:r>
                        <a:rPr lang="fa-IR" sz="1400">
                          <a:latin typeface="Calibri"/>
                          <a:ea typeface="Calibri"/>
                          <a:cs typeface="B Titr" pitchFamily="2" charset="-78"/>
                        </a:rPr>
                        <a:t>سازمان راهداری و حمل‌و‌نقل جاده‌ای</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1">
                        <a:lnSpc>
                          <a:spcPct val="115000"/>
                        </a:lnSpc>
                        <a:spcAft>
                          <a:spcPts val="0"/>
                        </a:spcAft>
                      </a:pPr>
                      <a:r>
                        <a:rPr lang="fa-IR" sz="1400" dirty="0">
                          <a:latin typeface="Calibri"/>
                          <a:ea typeface="Calibri"/>
                          <a:cs typeface="B Titr" pitchFamily="2" charset="-78"/>
                        </a:rPr>
                        <a:t>مهندسی ایمنی راه</a:t>
                      </a:r>
                      <a:r>
                        <a:rPr lang="en-US" sz="1400" dirty="0">
                          <a:latin typeface="Calibri"/>
                          <a:ea typeface="Calibri"/>
                          <a:cs typeface="B Titr" pitchFamily="2" charset="-78"/>
                        </a:rPr>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r>
              <a:tr h="451172">
                <a:tc>
                  <a:txBody>
                    <a:bodyPr/>
                    <a:lstStyle/>
                    <a:p>
                      <a:pPr algn="ctr" rtl="1">
                        <a:lnSpc>
                          <a:spcPct val="115000"/>
                        </a:lnSpc>
                        <a:spcAft>
                          <a:spcPts val="0"/>
                        </a:spcAft>
                      </a:pPr>
                      <a:r>
                        <a:rPr lang="fa-IR" sz="1400">
                          <a:latin typeface="Calibri"/>
                          <a:ea typeface="Calibri"/>
                          <a:cs typeface="B Titr" pitchFamily="2" charset="-78"/>
                        </a:rPr>
                        <a:t>0</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rtl="1">
                        <a:lnSpc>
                          <a:spcPct val="115000"/>
                        </a:lnSpc>
                        <a:spcAft>
                          <a:spcPts val="0"/>
                        </a:spcAft>
                      </a:pPr>
                      <a:r>
                        <a:rPr lang="fa-IR" sz="1400">
                          <a:latin typeface="Calibri"/>
                          <a:ea typeface="Calibri"/>
                          <a:cs typeface="B Titr" pitchFamily="2" charset="-78"/>
                        </a:rPr>
                        <a:t>0</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rtl="1">
                        <a:lnSpc>
                          <a:spcPct val="115000"/>
                        </a:lnSpc>
                        <a:spcAft>
                          <a:spcPts val="0"/>
                        </a:spcAft>
                      </a:pPr>
                      <a:r>
                        <a:rPr lang="fa-IR" sz="1400">
                          <a:latin typeface="Calibri"/>
                          <a:ea typeface="Calibri"/>
                          <a:cs typeface="B Titr" pitchFamily="2" charset="-78"/>
                        </a:rPr>
                        <a:t>0</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rtl="1">
                        <a:lnSpc>
                          <a:spcPct val="115000"/>
                        </a:lnSpc>
                        <a:spcAft>
                          <a:spcPts val="0"/>
                        </a:spcAft>
                      </a:pPr>
                      <a:r>
                        <a:rPr lang="fa-IR" sz="1400">
                          <a:latin typeface="Calibri"/>
                          <a:ea typeface="Calibri"/>
                          <a:cs typeface="B Titr" pitchFamily="2" charset="-78"/>
                        </a:rPr>
                        <a:t>0</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rtl="1">
                        <a:lnSpc>
                          <a:spcPct val="115000"/>
                        </a:lnSpc>
                        <a:spcAft>
                          <a:spcPts val="0"/>
                        </a:spcAft>
                      </a:pPr>
                      <a:r>
                        <a:rPr lang="fa-IR" sz="1400">
                          <a:latin typeface="Calibri"/>
                          <a:ea typeface="Calibri"/>
                          <a:cs typeface="B Titr" pitchFamily="2" charset="-78"/>
                        </a:rPr>
                        <a:t>سازمان ملی استاندارد ایران</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rtl="1">
                        <a:lnSpc>
                          <a:spcPct val="115000"/>
                        </a:lnSpc>
                        <a:spcAft>
                          <a:spcPts val="0"/>
                        </a:spcAft>
                      </a:pPr>
                      <a:r>
                        <a:rPr lang="fa-IR" sz="1400" dirty="0">
                          <a:latin typeface="Calibri"/>
                          <a:ea typeface="Calibri"/>
                          <a:cs typeface="B Titr" pitchFamily="2" charset="-78"/>
                        </a:rPr>
                        <a:t>ناوگان</a:t>
                      </a:r>
                      <a:r>
                        <a:rPr lang="en-US" sz="1400" dirty="0">
                          <a:latin typeface="Calibri"/>
                          <a:ea typeface="Calibri"/>
                          <a:cs typeface="B Titr" pitchFamily="2" charset="-78"/>
                        </a:rPr>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r>
              <a:tr h="451172">
                <a:tc>
                  <a:txBody>
                    <a:bodyPr/>
                    <a:lstStyle/>
                    <a:p>
                      <a:pPr algn="ctr" rtl="1">
                        <a:lnSpc>
                          <a:spcPct val="115000"/>
                        </a:lnSpc>
                        <a:spcAft>
                          <a:spcPts val="0"/>
                        </a:spcAft>
                      </a:pPr>
                      <a:r>
                        <a:rPr lang="fa-IR" sz="1400" dirty="0" smtClean="0">
                          <a:latin typeface="Calibri"/>
                          <a:ea typeface="Calibri"/>
                          <a:cs typeface="B Titr" pitchFamily="2" charset="-78"/>
                        </a:rPr>
                        <a:t>869.69</a:t>
                      </a:r>
                      <a:endParaRPr lang="en-US" sz="1400" dirty="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1">
                        <a:lnSpc>
                          <a:spcPct val="115000"/>
                        </a:lnSpc>
                        <a:spcAft>
                          <a:spcPts val="0"/>
                        </a:spcAft>
                      </a:pPr>
                      <a:r>
                        <a:rPr lang="fa-IR" sz="1400">
                          <a:latin typeface="Calibri"/>
                          <a:ea typeface="Calibri"/>
                          <a:cs typeface="B Titr" pitchFamily="2" charset="-78"/>
                        </a:rPr>
                        <a:t>0</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1">
                        <a:lnSpc>
                          <a:spcPct val="115000"/>
                        </a:lnSpc>
                        <a:spcAft>
                          <a:spcPts val="0"/>
                        </a:spcAft>
                      </a:pPr>
                      <a:r>
                        <a:rPr lang="fa-IR" sz="1400">
                          <a:latin typeface="Calibri"/>
                          <a:ea typeface="Calibri"/>
                          <a:cs typeface="B Titr" pitchFamily="2" charset="-78"/>
                        </a:rPr>
                        <a:t>0</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1">
                        <a:lnSpc>
                          <a:spcPct val="115000"/>
                        </a:lnSpc>
                        <a:spcAft>
                          <a:spcPts val="0"/>
                        </a:spcAft>
                      </a:pPr>
                      <a:r>
                        <a:rPr lang="fa-IR" sz="1400" dirty="0" smtClean="0">
                          <a:latin typeface="Calibri"/>
                          <a:ea typeface="Calibri"/>
                          <a:cs typeface="B Titr" pitchFamily="2" charset="-78"/>
                        </a:rPr>
                        <a:t>869.69</a:t>
                      </a:r>
                      <a:endParaRPr lang="en-US" sz="1400" dirty="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1">
                        <a:lnSpc>
                          <a:spcPct val="115000"/>
                        </a:lnSpc>
                        <a:spcAft>
                          <a:spcPts val="0"/>
                        </a:spcAft>
                      </a:pPr>
                      <a:r>
                        <a:rPr lang="fa-IR" sz="1400" dirty="0">
                          <a:latin typeface="Calibri"/>
                          <a:ea typeface="Calibri"/>
                          <a:cs typeface="B Titr" pitchFamily="2" charset="-78"/>
                        </a:rPr>
                        <a:t>پلیس راهور ناجا</a:t>
                      </a:r>
                      <a:endParaRPr lang="en-US" sz="1400" dirty="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c>
                  <a:txBody>
                    <a:bodyPr/>
                    <a:lstStyle/>
                    <a:p>
                      <a:pPr algn="ctr" rtl="1">
                        <a:lnSpc>
                          <a:spcPct val="115000"/>
                        </a:lnSpc>
                        <a:spcAft>
                          <a:spcPts val="0"/>
                        </a:spcAft>
                      </a:pPr>
                      <a:r>
                        <a:rPr lang="fa-IR" sz="1400" dirty="0">
                          <a:latin typeface="Calibri"/>
                          <a:ea typeface="Calibri"/>
                          <a:cs typeface="B Titr" pitchFamily="2" charset="-78"/>
                        </a:rPr>
                        <a:t>قوانین و مقررات ترافیکی</a:t>
                      </a:r>
                      <a:r>
                        <a:rPr lang="en-US" sz="1400" dirty="0">
                          <a:latin typeface="Calibri"/>
                          <a:ea typeface="Calibri"/>
                          <a:cs typeface="B Titr" pitchFamily="2" charset="-78"/>
                        </a:rPr>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FF7"/>
                    </a:solidFill>
                  </a:tcPr>
                </a:tc>
              </a:tr>
              <a:tr h="416583">
                <a:tc>
                  <a:txBody>
                    <a:bodyPr/>
                    <a:lstStyle/>
                    <a:p>
                      <a:pPr algn="ctr" rtl="1">
                        <a:lnSpc>
                          <a:spcPct val="115000"/>
                        </a:lnSpc>
                        <a:spcAft>
                          <a:spcPts val="0"/>
                        </a:spcAft>
                      </a:pPr>
                      <a:r>
                        <a:rPr lang="fa-IR" sz="1400" dirty="0">
                          <a:latin typeface="Calibri"/>
                          <a:ea typeface="Calibri"/>
                          <a:cs typeface="B Titr" pitchFamily="2" charset="-78"/>
                        </a:rPr>
                        <a:t>93085</a:t>
                      </a:r>
                      <a:endParaRPr lang="en-US" sz="1400" dirty="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rtl="1">
                        <a:lnSpc>
                          <a:spcPct val="115000"/>
                        </a:lnSpc>
                        <a:spcAft>
                          <a:spcPts val="0"/>
                        </a:spcAft>
                      </a:pPr>
                      <a:r>
                        <a:rPr lang="fa-IR" sz="1400" dirty="0">
                          <a:latin typeface="Calibri"/>
                          <a:ea typeface="Calibri"/>
                          <a:cs typeface="B Titr" pitchFamily="2" charset="-78"/>
                        </a:rPr>
                        <a:t>54651</a:t>
                      </a:r>
                      <a:endParaRPr lang="en-US" sz="1400" dirty="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rtl="1">
                        <a:lnSpc>
                          <a:spcPct val="115000"/>
                        </a:lnSpc>
                        <a:spcAft>
                          <a:spcPts val="0"/>
                        </a:spcAft>
                      </a:pPr>
                      <a:r>
                        <a:rPr lang="fa-IR" sz="1400">
                          <a:latin typeface="Calibri"/>
                          <a:ea typeface="Calibri"/>
                          <a:cs typeface="B Titr" pitchFamily="2" charset="-78"/>
                        </a:rPr>
                        <a:t>18967</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rtl="1">
                        <a:lnSpc>
                          <a:spcPct val="115000"/>
                        </a:lnSpc>
                        <a:spcAft>
                          <a:spcPts val="0"/>
                        </a:spcAft>
                      </a:pPr>
                      <a:r>
                        <a:rPr lang="fa-IR" sz="1400">
                          <a:latin typeface="Calibri"/>
                          <a:ea typeface="Calibri"/>
                          <a:cs typeface="B Titr" pitchFamily="2" charset="-78"/>
                        </a:rPr>
                        <a:t>19467</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rtl="1">
                        <a:lnSpc>
                          <a:spcPct val="115000"/>
                        </a:lnSpc>
                        <a:spcAft>
                          <a:spcPts val="0"/>
                        </a:spcAft>
                      </a:pPr>
                      <a:r>
                        <a:rPr lang="fa-IR" sz="1400">
                          <a:latin typeface="Calibri"/>
                          <a:ea typeface="Calibri"/>
                          <a:cs typeface="B Titr" pitchFamily="2" charset="-78"/>
                        </a:rPr>
                        <a:t>وزارت کشور</a:t>
                      </a: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rtl="1">
                        <a:lnSpc>
                          <a:spcPct val="115000"/>
                        </a:lnSpc>
                        <a:spcAft>
                          <a:spcPts val="0"/>
                        </a:spcAft>
                      </a:pPr>
                      <a:r>
                        <a:rPr lang="fa-IR" sz="1400" dirty="0">
                          <a:latin typeface="Calibri"/>
                          <a:ea typeface="Calibri"/>
                          <a:cs typeface="B Titr" pitchFamily="2" charset="-78"/>
                        </a:rPr>
                        <a:t>ایمنی درون‌شهری</a:t>
                      </a:r>
                      <a:r>
                        <a:rPr lang="en-US" sz="1400" dirty="0">
                          <a:latin typeface="Calibri"/>
                          <a:ea typeface="Calibri"/>
                          <a:cs typeface="B Titr" pitchFamily="2" charset="-78"/>
                        </a:rPr>
                        <a:t>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r>
              <a:tr h="416583">
                <a:tc>
                  <a:txBody>
                    <a:bodyPr/>
                    <a:lstStyle/>
                    <a:p>
                      <a:pPr algn="ctr" rtl="1">
                        <a:lnSpc>
                          <a:spcPct val="115000"/>
                        </a:lnSpc>
                        <a:spcAft>
                          <a:spcPts val="0"/>
                        </a:spcAft>
                      </a:pPr>
                      <a:r>
                        <a:rPr lang="fa-IR" sz="1400" dirty="0" smtClean="0">
                          <a:latin typeface="Calibri"/>
                          <a:ea typeface="Calibri"/>
                          <a:cs typeface="B Titr" pitchFamily="2" charset="-78"/>
                        </a:rPr>
                        <a:t>129000</a:t>
                      </a:r>
                      <a:endParaRPr lang="en-US" sz="1400" dirty="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rtl="1">
                        <a:lnSpc>
                          <a:spcPct val="115000"/>
                        </a:lnSpc>
                        <a:spcAft>
                          <a:spcPts val="0"/>
                        </a:spcAft>
                      </a:pPr>
                      <a:endParaRPr lang="en-US" sz="1400" dirty="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rtl="1">
                        <a:lnSpc>
                          <a:spcPct val="115000"/>
                        </a:lnSpc>
                        <a:spcAft>
                          <a:spcPts val="0"/>
                        </a:spcAft>
                      </a:pP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rtl="1">
                        <a:lnSpc>
                          <a:spcPct val="115000"/>
                        </a:lnSpc>
                        <a:spcAft>
                          <a:spcPts val="0"/>
                        </a:spcAft>
                      </a:pPr>
                      <a:endParaRPr lang="en-US" sz="140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gridSpan="2">
                  <a:txBody>
                    <a:bodyPr/>
                    <a:lstStyle/>
                    <a:p>
                      <a:pPr algn="ctr" rtl="1">
                        <a:lnSpc>
                          <a:spcPct val="115000"/>
                        </a:lnSpc>
                        <a:spcAft>
                          <a:spcPts val="0"/>
                        </a:spcAft>
                      </a:pPr>
                      <a:r>
                        <a:rPr lang="fa-IR" sz="1400" dirty="0" smtClean="0">
                          <a:latin typeface="Calibri"/>
                          <a:ea typeface="Calibri"/>
                          <a:cs typeface="B Titr" pitchFamily="2" charset="-78"/>
                        </a:rPr>
                        <a:t>مجموع</a:t>
                      </a:r>
                      <a:endParaRPr lang="en-US" sz="1400" dirty="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hMerge="1">
                  <a:txBody>
                    <a:bodyPr/>
                    <a:lstStyle/>
                    <a:p>
                      <a:pPr algn="ctr" rtl="1">
                        <a:lnSpc>
                          <a:spcPct val="115000"/>
                        </a:lnSpc>
                        <a:spcAft>
                          <a:spcPts val="0"/>
                        </a:spcAft>
                      </a:pPr>
                      <a:endParaRPr lang="en-US" sz="1400" dirty="0">
                        <a:latin typeface="Calibri"/>
                        <a:ea typeface="Calibri"/>
                        <a:cs typeface="B Titr" pitchFamily="2" charset="-7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r>
            </a:tbl>
          </a:graphicData>
        </a:graphic>
      </p:graphicFrame>
    </p:spTree>
    <p:extLst>
      <p:ext uri="{BB962C8B-B14F-4D97-AF65-F5344CB8AC3E}">
        <p14:creationId xmlns:p14="http://schemas.microsoft.com/office/powerpoint/2010/main" val="175744970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71" y="928914"/>
            <a:ext cx="8447315" cy="438331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fa-IR" sz="5400" dirty="0" smtClean="0">
                <a:solidFill>
                  <a:schemeClr val="bg1"/>
                </a:solidFill>
                <a:cs typeface="B Titr" pitchFamily="2" charset="-78"/>
              </a:rPr>
              <a:t>سناريوي تغيير قيمت سوخت</a:t>
            </a:r>
            <a:endParaRPr lang="en-US" sz="5400" dirty="0">
              <a:solidFill>
                <a:schemeClr val="bg1"/>
              </a:solidFill>
              <a:cs typeface="B Titr" pitchFamily="2" charset="-78"/>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3999" cy="6858000"/>
          </a:xfr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rtl="1">
              <a:lnSpc>
                <a:spcPct val="150000"/>
              </a:lnSpc>
            </a:pPr>
            <a:r>
              <a:rPr lang="fa-IR" dirty="0" smtClean="0">
                <a:solidFill>
                  <a:schemeClr val="tx1"/>
                </a:solidFill>
                <a:cs typeface="B Titr" pitchFamily="2" charset="-78"/>
              </a:rPr>
              <a:t>سناريوي 1 تغيير قيمت سوخت</a:t>
            </a:r>
            <a:r>
              <a:rPr lang="fa-IR" sz="4000" dirty="0" smtClean="0">
                <a:solidFill>
                  <a:schemeClr val="bg1"/>
                </a:solidFill>
                <a:cs typeface="B Titr" pitchFamily="2" charset="-78"/>
              </a:rPr>
              <a:t/>
            </a:r>
            <a:br>
              <a:rPr lang="fa-IR" sz="4000" dirty="0" smtClean="0">
                <a:solidFill>
                  <a:schemeClr val="bg1"/>
                </a:solidFill>
                <a:cs typeface="B Titr" pitchFamily="2" charset="-78"/>
              </a:rPr>
            </a:br>
            <a:r>
              <a:rPr lang="fa-IR" sz="3200" dirty="0" smtClean="0">
                <a:solidFill>
                  <a:schemeClr val="bg1"/>
                </a:solidFill>
                <a:cs typeface="B Titr" pitchFamily="2" charset="-78"/>
              </a:rPr>
              <a:t/>
            </a:r>
            <a:br>
              <a:rPr lang="fa-IR" sz="3200" dirty="0" smtClean="0">
                <a:solidFill>
                  <a:schemeClr val="bg1"/>
                </a:solidFill>
                <a:cs typeface="B Titr" pitchFamily="2" charset="-78"/>
              </a:rPr>
            </a:br>
            <a:r>
              <a:rPr lang="fa-IR" sz="3200" dirty="0" smtClean="0">
                <a:solidFill>
                  <a:srgbClr val="FF0000"/>
                </a:solidFill>
                <a:cs typeface="B Titr" pitchFamily="2" charset="-78"/>
              </a:rPr>
              <a:t>قيمت بنزين سالانه 10 درصد افزايش خواهد يافت و در افق 1406 به 2594 تومان در ليتر خواهد رسيد.</a:t>
            </a:r>
            <a:r>
              <a:rPr lang="fa-IR" sz="3200" dirty="0" smtClean="0">
                <a:cs typeface="B Titr" pitchFamily="2" charset="-78"/>
              </a:rPr>
              <a:t/>
            </a:r>
            <a:br>
              <a:rPr lang="fa-IR" sz="3200" dirty="0" smtClean="0">
                <a:cs typeface="B Titr" pitchFamily="2" charset="-78"/>
              </a:rPr>
            </a:br>
            <a:r>
              <a:rPr lang="fa-IR" sz="3200" dirty="0" smtClean="0">
                <a:cs typeface="B Titr" pitchFamily="2" charset="-78"/>
              </a:rPr>
              <a:t/>
            </a:r>
            <a:br>
              <a:rPr lang="fa-IR" sz="3200" dirty="0" smtClean="0">
                <a:cs typeface="B Titr" pitchFamily="2" charset="-78"/>
              </a:rPr>
            </a:br>
            <a:r>
              <a:rPr lang="fa-IR" sz="2400" dirty="0" smtClean="0">
                <a:solidFill>
                  <a:srgbClr val="FF0000"/>
                </a:solidFill>
                <a:cs typeface="B Titr" pitchFamily="2" charset="-78"/>
              </a:rPr>
              <a:t>قيمت گازوئيل در سال اول به 500 افزايش و بعد از آن سالانه 15 درصد افزايش خواهد يافت و در افق 1406 به 1759تومان در ليتر خواهد رسيد. </a:t>
            </a:r>
            <a:r>
              <a:rPr lang="fa-IR" sz="3200" dirty="0" smtClean="0">
                <a:solidFill>
                  <a:srgbClr val="FF0000"/>
                </a:solidFill>
                <a:cs typeface="B Titr" pitchFamily="2" charset="-78"/>
              </a:rPr>
              <a:t/>
            </a:r>
            <a:br>
              <a:rPr lang="fa-IR" sz="3200" dirty="0" smtClean="0">
                <a:solidFill>
                  <a:srgbClr val="FF0000"/>
                </a:solidFill>
                <a:cs typeface="B Titr" pitchFamily="2" charset="-78"/>
              </a:rPr>
            </a:br>
            <a:r>
              <a:rPr lang="fa-IR" sz="3200" dirty="0" smtClean="0">
                <a:solidFill>
                  <a:srgbClr val="FF0000"/>
                </a:solidFill>
                <a:cs typeface="B Titr" pitchFamily="2" charset="-78"/>
              </a:rPr>
              <a:t/>
            </a:r>
            <a:br>
              <a:rPr lang="fa-IR" sz="3200" dirty="0" smtClean="0">
                <a:solidFill>
                  <a:srgbClr val="FF0000"/>
                </a:solidFill>
                <a:cs typeface="B Titr" pitchFamily="2" charset="-78"/>
              </a:rPr>
            </a:br>
            <a:r>
              <a:rPr lang="fa-IR" sz="2400" dirty="0" smtClean="0">
                <a:solidFill>
                  <a:srgbClr val="C00000"/>
                </a:solidFill>
                <a:cs typeface="B Titr" pitchFamily="2" charset="-78"/>
              </a:rPr>
              <a:t>میزان مصرف سوخت در طول 10 سال افق طرح، </a:t>
            </a:r>
            <a:r>
              <a:rPr lang="fa-IR" sz="2400" b="1" dirty="0" smtClean="0">
                <a:solidFill>
                  <a:srgbClr val="C00000"/>
                </a:solidFill>
                <a:cs typeface="B Titr" pitchFamily="2" charset="-78"/>
              </a:rPr>
              <a:t>ثابت</a:t>
            </a:r>
            <a:r>
              <a:rPr lang="fa-IR" sz="2400" dirty="0" smtClean="0">
                <a:solidFill>
                  <a:srgbClr val="C00000"/>
                </a:solidFill>
                <a:cs typeface="B Titr" pitchFamily="2" charset="-78"/>
              </a:rPr>
              <a:t> در نظر گرفته شده است.</a:t>
            </a:r>
            <a:endParaRPr lang="en-US" sz="3200" dirty="0">
              <a:solidFill>
                <a:srgbClr val="C00000"/>
              </a:solidFill>
              <a:cs typeface="B Titr" pitchFamily="2" charset="-78"/>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714355"/>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lvl="0" algn="r" rtl="1"/>
            <a:r>
              <a:rPr lang="fa-IR" sz="2400" dirty="0" smtClean="0">
                <a:solidFill>
                  <a:schemeClr val="bg1"/>
                </a:solidFill>
                <a:cs typeface="B Titr" pitchFamily="2" charset="-78"/>
              </a:rPr>
              <a:t>محاسبه میزان مازاد درآمد حاصل از واقعی‌سازی قیمت سوخت- به قيمت ثابت سال 96</a:t>
            </a:r>
            <a:endParaRPr lang="fa-IR" sz="2400" dirty="0">
              <a:solidFill>
                <a:schemeClr val="bg1"/>
              </a:solidFill>
              <a:cs typeface="B Titr" pitchFamily="2" charset="-78"/>
            </a:endParaRPr>
          </a:p>
        </p:txBody>
      </p:sp>
      <p:sp>
        <p:nvSpPr>
          <p:cNvPr id="6" name="Content Placeholder 2"/>
          <p:cNvSpPr>
            <a:spLocks noGrp="1"/>
          </p:cNvSpPr>
          <p:nvPr>
            <p:ph idx="1"/>
          </p:nvPr>
        </p:nvSpPr>
        <p:spPr>
          <a:xfrm>
            <a:off x="0" y="857233"/>
            <a:ext cx="9144000" cy="2357453"/>
          </a:xfrm>
        </p:spPr>
        <p:txBody>
          <a:bodyPr>
            <a:normAutofit/>
          </a:bodyPr>
          <a:lstStyle/>
          <a:p>
            <a:pPr algn="just" rtl="1">
              <a:lnSpc>
                <a:spcPct val="150000"/>
              </a:lnSpc>
              <a:buNone/>
            </a:pPr>
            <a:r>
              <a:rPr lang="fa-IR" sz="1600" dirty="0" smtClean="0">
                <a:cs typeface="B Titr" pitchFamily="2" charset="-78"/>
              </a:rPr>
              <a:t>	</a:t>
            </a:r>
            <a:r>
              <a:rPr lang="fa-IR" sz="1600" u="sng" dirty="0" smtClean="0">
                <a:cs typeface="B Titr" pitchFamily="2" charset="-78"/>
              </a:rPr>
              <a:t>بر اساس آمار رسمی (سالنامه انرژي وزارت نيرو)، میزان مصرف سوخت بخش حمل‌ونقل در سال 1394 به شرح زیر است:</a:t>
            </a:r>
          </a:p>
          <a:p>
            <a:pPr marL="1076325" indent="-533400" algn="just" rtl="1">
              <a:lnSpc>
                <a:spcPct val="150000"/>
              </a:lnSpc>
              <a:buFont typeface="Wingdings" pitchFamily="2" charset="2"/>
              <a:buChar char="q"/>
            </a:pPr>
            <a:r>
              <a:rPr lang="fa-IR" sz="1800" u="sng" dirty="0" smtClean="0">
                <a:solidFill>
                  <a:schemeClr val="bg2">
                    <a:lumMod val="50000"/>
                  </a:schemeClr>
                </a:solidFill>
                <a:cs typeface="B Titr" pitchFamily="2" charset="-78"/>
              </a:rPr>
              <a:t>مصرف بنزین بخش حمل‌ونقل:</a:t>
            </a:r>
            <a:r>
              <a:rPr lang="fa-IR" sz="1800" dirty="0" smtClean="0">
                <a:solidFill>
                  <a:schemeClr val="bg2">
                    <a:lumMod val="50000"/>
                  </a:schemeClr>
                </a:solidFill>
                <a:cs typeface="B Titr" pitchFamily="2" charset="-78"/>
              </a:rPr>
              <a:t>  25/797 میلیارد لیتر</a:t>
            </a:r>
          </a:p>
          <a:p>
            <a:pPr marL="1076325" indent="-533400" algn="just" rtl="1">
              <a:lnSpc>
                <a:spcPct val="150000"/>
              </a:lnSpc>
              <a:buFont typeface="Wingdings" pitchFamily="2" charset="2"/>
              <a:buChar char="q"/>
            </a:pPr>
            <a:r>
              <a:rPr lang="fa-IR" sz="1800" u="sng" dirty="0" smtClean="0">
                <a:solidFill>
                  <a:schemeClr val="bg2">
                    <a:lumMod val="50000"/>
                  </a:schemeClr>
                </a:solidFill>
                <a:cs typeface="B Titr" pitchFamily="2" charset="-78"/>
              </a:rPr>
              <a:t>مصرف بنزین كل كشور:</a:t>
            </a:r>
            <a:r>
              <a:rPr lang="fa-IR" sz="1800" dirty="0" smtClean="0">
                <a:solidFill>
                  <a:schemeClr val="bg2">
                    <a:lumMod val="50000"/>
                  </a:schemeClr>
                </a:solidFill>
                <a:cs typeface="B Titr" pitchFamily="2" charset="-78"/>
              </a:rPr>
              <a:t>  25/915 میلیارد لیتر</a:t>
            </a:r>
          </a:p>
          <a:p>
            <a:pPr marL="1076325" indent="-533400" algn="just" rtl="1">
              <a:lnSpc>
                <a:spcPct val="150000"/>
              </a:lnSpc>
              <a:buFont typeface="Wingdings" pitchFamily="2" charset="2"/>
              <a:buChar char="v"/>
            </a:pPr>
            <a:r>
              <a:rPr lang="fa-IR" sz="1800" u="sng" dirty="0" smtClean="0">
                <a:solidFill>
                  <a:schemeClr val="accent1">
                    <a:lumMod val="50000"/>
                  </a:schemeClr>
                </a:solidFill>
                <a:cs typeface="B Titr" pitchFamily="2" charset="-78"/>
              </a:rPr>
              <a:t>مصرف گازوئيل بخش حمل‌ونقل:</a:t>
            </a:r>
            <a:r>
              <a:rPr lang="fa-IR" sz="1800" dirty="0" smtClean="0">
                <a:solidFill>
                  <a:schemeClr val="accent1">
                    <a:lumMod val="50000"/>
                  </a:schemeClr>
                </a:solidFill>
                <a:cs typeface="B Titr" pitchFamily="2" charset="-78"/>
              </a:rPr>
              <a:t> 17/43 میلیارد لیتر</a:t>
            </a:r>
          </a:p>
          <a:p>
            <a:pPr marL="1076325" indent="-533400" algn="just" rtl="1">
              <a:lnSpc>
                <a:spcPct val="150000"/>
              </a:lnSpc>
              <a:buFont typeface="Wingdings" pitchFamily="2" charset="2"/>
              <a:buChar char="v"/>
            </a:pPr>
            <a:r>
              <a:rPr lang="fa-IR" sz="1800" u="sng" dirty="0" smtClean="0">
                <a:solidFill>
                  <a:schemeClr val="accent1">
                    <a:lumMod val="50000"/>
                  </a:schemeClr>
                </a:solidFill>
                <a:cs typeface="B Titr" pitchFamily="2" charset="-78"/>
              </a:rPr>
              <a:t>مصرف گازوئيل كل كشور:</a:t>
            </a:r>
            <a:r>
              <a:rPr lang="fa-IR" sz="1800" dirty="0" smtClean="0">
                <a:solidFill>
                  <a:schemeClr val="accent1">
                    <a:lumMod val="50000"/>
                  </a:schemeClr>
                </a:solidFill>
                <a:cs typeface="B Titr" pitchFamily="2" charset="-78"/>
              </a:rPr>
              <a:t> 30/700 میلیارد لیتر</a:t>
            </a:r>
          </a:p>
        </p:txBody>
      </p:sp>
      <p:sp>
        <p:nvSpPr>
          <p:cNvPr id="7" name="Content Placeholder 2"/>
          <p:cNvSpPr txBox="1">
            <a:spLocks/>
          </p:cNvSpPr>
          <p:nvPr/>
        </p:nvSpPr>
        <p:spPr>
          <a:xfrm>
            <a:off x="0" y="3286124"/>
            <a:ext cx="9144000" cy="3571876"/>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B Mitra"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None/>
            </a:pPr>
            <a:r>
              <a:rPr lang="fa-IR" sz="2200" u="sng" dirty="0" smtClean="0">
                <a:cs typeface="B Titr" pitchFamily="2" charset="-78"/>
              </a:rPr>
              <a:t>فرضیات: </a:t>
            </a:r>
          </a:p>
          <a:p>
            <a:pPr algn="just">
              <a:lnSpc>
                <a:spcPct val="150000"/>
              </a:lnSpc>
              <a:buNone/>
            </a:pPr>
            <a:r>
              <a:rPr lang="fa-IR" sz="2400" dirty="0" smtClean="0">
                <a:cs typeface="B Titr" pitchFamily="2" charset="-78"/>
              </a:rPr>
              <a:t>- مجموع درآمد مازاد حاصل از واقعی‌سازی قیمت سوخت- به قيمت ثابت سال 96</a:t>
            </a:r>
          </a:p>
          <a:p>
            <a:pPr algn="just">
              <a:lnSpc>
                <a:spcPct val="150000"/>
              </a:lnSpc>
              <a:buNone/>
            </a:pPr>
            <a:r>
              <a:rPr lang="fa-IR" sz="2400" dirty="0" smtClean="0">
                <a:cs typeface="B Titr" pitchFamily="2" charset="-78"/>
              </a:rPr>
              <a:t>	- </a:t>
            </a:r>
            <a:r>
              <a:rPr lang="fa-IR" sz="2400" dirty="0" smtClean="0">
                <a:solidFill>
                  <a:srgbClr val="C00000"/>
                </a:solidFill>
                <a:cs typeface="B Titr" pitchFamily="2" charset="-78"/>
              </a:rPr>
              <a:t>159000 ميليارد تومان</a:t>
            </a:r>
          </a:p>
          <a:p>
            <a:pPr algn="just">
              <a:lnSpc>
                <a:spcPct val="150000"/>
              </a:lnSpc>
              <a:buNone/>
            </a:pPr>
            <a:r>
              <a:rPr lang="fa-IR" sz="2400" dirty="0" smtClean="0">
                <a:cs typeface="B Titr" pitchFamily="2" charset="-78"/>
              </a:rPr>
              <a:t>- مجموع درآمد مازاد حاصل از واقعی‌سازی قیمت سوخت- به قيمت جاري</a:t>
            </a:r>
          </a:p>
          <a:p>
            <a:pPr algn="just">
              <a:lnSpc>
                <a:spcPct val="150000"/>
              </a:lnSpc>
              <a:buNone/>
            </a:pPr>
            <a:r>
              <a:rPr lang="fa-IR" sz="2400" dirty="0" smtClean="0">
                <a:cs typeface="B Titr" pitchFamily="2" charset="-78"/>
              </a:rPr>
              <a:t>	- </a:t>
            </a:r>
            <a:r>
              <a:rPr lang="fa-IR" sz="2400" dirty="0" smtClean="0">
                <a:solidFill>
                  <a:srgbClr val="C00000"/>
                </a:solidFill>
                <a:cs typeface="B Titr" pitchFamily="2" charset="-78"/>
              </a:rPr>
              <a:t>319000ميليارد تومان</a:t>
            </a:r>
          </a:p>
          <a:p>
            <a:pPr algn="just">
              <a:lnSpc>
                <a:spcPct val="150000"/>
              </a:lnSpc>
              <a:buNone/>
            </a:pPr>
            <a:endParaRPr lang="fa-IR" sz="2400" dirty="0" smtClean="0">
              <a:solidFill>
                <a:srgbClr val="C00000"/>
              </a:solidFill>
              <a:cs typeface="B Titr" pitchFamily="2" charset="-78"/>
            </a:endParaRPr>
          </a:p>
        </p:txBody>
      </p:sp>
    </p:spTree>
    <p:extLst>
      <p:ext uri="{BB962C8B-B14F-4D97-AF65-F5344CB8AC3E}">
        <p14:creationId xmlns:p14="http://schemas.microsoft.com/office/powerpoint/2010/main" val="81689949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78579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lvl="0"/>
            <a:r>
              <a:rPr lang="fa-IR" sz="2800" dirty="0" smtClean="0">
                <a:solidFill>
                  <a:schemeClr val="bg1"/>
                </a:solidFill>
                <a:cs typeface="B Titr" pitchFamily="2" charset="-78"/>
              </a:rPr>
              <a:t>افزایش قیمت سوخت در هر سال- به قيمت ثابت سال 96</a:t>
            </a:r>
            <a:endParaRPr lang="fa-IR" sz="2800" dirty="0">
              <a:solidFill>
                <a:schemeClr val="bg1"/>
              </a:solidFill>
              <a:cs typeface="B Titr" pitchFamily="2" charset="-78"/>
            </a:endParaRPr>
          </a:p>
        </p:txBody>
      </p:sp>
      <p:sp>
        <p:nvSpPr>
          <p:cNvPr id="5" name="Rectangle 4"/>
          <p:cNvSpPr/>
          <p:nvPr/>
        </p:nvSpPr>
        <p:spPr>
          <a:xfrm>
            <a:off x="6657975" y="2076450"/>
            <a:ext cx="981075" cy="314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1850"/>
            <a:ext cx="9144000" cy="5876149"/>
          </a:xfrm>
          <a:prstGeom prst="rect">
            <a:avLst/>
          </a:prstGeom>
        </p:spPr>
      </p:pic>
    </p:spTree>
    <p:extLst>
      <p:ext uri="{BB962C8B-B14F-4D97-AF65-F5344CB8AC3E}">
        <p14:creationId xmlns:p14="http://schemas.microsoft.com/office/powerpoint/2010/main" val="98272849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827314"/>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lvl="0" rtl="1">
              <a:lnSpc>
                <a:spcPct val="150000"/>
              </a:lnSpc>
            </a:pPr>
            <a:r>
              <a:rPr lang="fa-IR" sz="2400" dirty="0" smtClean="0">
                <a:solidFill>
                  <a:schemeClr val="bg1"/>
                </a:solidFill>
                <a:cs typeface="B Titr" pitchFamily="2" charset="-78"/>
              </a:rPr>
              <a:t>محاسبه میزان مازاد درآمد سالانه  حاصل از واقعی‌سازی قیمت بنزين- به قيمت ثابت سال 96</a:t>
            </a:r>
            <a:endParaRPr lang="fa-IR" sz="2400" dirty="0">
              <a:solidFill>
                <a:schemeClr val="bg1"/>
              </a:solidFill>
              <a:cs typeface="B Titr" pitchFamily="2" charset="-78"/>
            </a:endParaRPr>
          </a:p>
        </p:txBody>
      </p:sp>
      <p:graphicFrame>
        <p:nvGraphicFramePr>
          <p:cNvPr id="4" name="Chart 3"/>
          <p:cNvGraphicFramePr>
            <a:graphicFrameLocks noGrp="1"/>
          </p:cNvGraphicFramePr>
          <p:nvPr/>
        </p:nvGraphicFramePr>
        <p:xfrm>
          <a:off x="0" y="857232"/>
          <a:ext cx="9144000" cy="60007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4749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1" cy="827314"/>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lvl="0" rtl="1">
              <a:lnSpc>
                <a:spcPct val="150000"/>
              </a:lnSpc>
            </a:pPr>
            <a:r>
              <a:rPr lang="fa-IR" sz="2400" dirty="0" smtClean="0">
                <a:solidFill>
                  <a:schemeClr val="bg1"/>
                </a:solidFill>
                <a:cs typeface="B Titr" pitchFamily="2" charset="-78"/>
              </a:rPr>
              <a:t>محاسبه میزان </a:t>
            </a:r>
            <a:r>
              <a:rPr lang="fa-IR" sz="2400" dirty="0">
                <a:solidFill>
                  <a:schemeClr val="bg1"/>
                </a:solidFill>
                <a:cs typeface="B Titr" pitchFamily="2" charset="-78"/>
              </a:rPr>
              <a:t>مازاد درآمد </a:t>
            </a:r>
            <a:r>
              <a:rPr lang="fa-IR" sz="2400" dirty="0" smtClean="0">
                <a:solidFill>
                  <a:schemeClr val="bg1"/>
                </a:solidFill>
                <a:cs typeface="B Titr" pitchFamily="2" charset="-78"/>
              </a:rPr>
              <a:t>حاصل از واقعی‌سازی قیمت گازوئيل- به قيمت ثابت سال 96</a:t>
            </a:r>
            <a:endParaRPr lang="fa-IR" sz="2400" dirty="0">
              <a:solidFill>
                <a:schemeClr val="bg1"/>
              </a:solidFill>
              <a:cs typeface="B Titr" pitchFamily="2" charset="-78"/>
            </a:endParaRPr>
          </a:p>
        </p:txBody>
      </p:sp>
      <p:graphicFrame>
        <p:nvGraphicFramePr>
          <p:cNvPr id="4" name="Chart 3"/>
          <p:cNvGraphicFramePr>
            <a:graphicFrameLocks noGrp="1"/>
          </p:cNvGraphicFramePr>
          <p:nvPr/>
        </p:nvGraphicFramePr>
        <p:xfrm>
          <a:off x="0" y="857232"/>
          <a:ext cx="9144000" cy="60007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4749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57232"/>
            <a:ext cx="9144000" cy="6000768"/>
          </a:xfrm>
        </p:spPr>
        <p:txBody>
          <a:bodyPr>
            <a:noAutofit/>
          </a:bodyPr>
          <a:lstStyle/>
          <a:p>
            <a:pPr algn="just" rtl="1">
              <a:lnSpc>
                <a:spcPct val="150000"/>
              </a:lnSpc>
            </a:pPr>
            <a:r>
              <a:rPr lang="ar-SA" sz="2200" dirty="0">
                <a:cs typeface="B Titr" pitchFamily="2" charset="-78"/>
              </a:rPr>
              <a:t>بر اساس آمار(وزارت راه‌وشهرسازي)، سهم حمل‌ونقل عمومي زميني( ريلي و عمومي جاده‌اي) در جابجايي مسافر در دهه گذشته  روند كاهشي داشته </a:t>
            </a:r>
            <a:r>
              <a:rPr lang="ar-SA" sz="2200" dirty="0" smtClean="0">
                <a:cs typeface="B Titr" pitchFamily="2" charset="-78"/>
              </a:rPr>
              <a:t>است</a:t>
            </a:r>
            <a:endParaRPr lang="fa-IR" sz="2200" dirty="0" smtClean="0">
              <a:cs typeface="B Titr" pitchFamily="2" charset="-78"/>
            </a:endParaRPr>
          </a:p>
          <a:p>
            <a:pPr algn="just" rtl="1">
              <a:lnSpc>
                <a:spcPct val="150000"/>
              </a:lnSpc>
            </a:pPr>
            <a:r>
              <a:rPr lang="ar-SA" sz="2200" dirty="0" smtClean="0">
                <a:solidFill>
                  <a:schemeClr val="accent4">
                    <a:lumMod val="75000"/>
                  </a:schemeClr>
                </a:solidFill>
                <a:cs typeface="B Titr" pitchFamily="2" charset="-78"/>
              </a:rPr>
              <a:t> </a:t>
            </a:r>
            <a:r>
              <a:rPr lang="ar-SA" sz="2200" dirty="0">
                <a:solidFill>
                  <a:schemeClr val="accent4">
                    <a:lumMod val="75000"/>
                  </a:schemeClr>
                </a:solidFill>
                <a:cs typeface="B Titr" pitchFamily="2" charset="-78"/>
              </a:rPr>
              <a:t>اين به معناي خودرومحور شدن كشور مي </a:t>
            </a:r>
            <a:r>
              <a:rPr lang="ar-SA" sz="2200" dirty="0" smtClean="0">
                <a:solidFill>
                  <a:schemeClr val="accent4">
                    <a:lumMod val="75000"/>
                  </a:schemeClr>
                </a:solidFill>
                <a:cs typeface="B Titr" pitchFamily="2" charset="-78"/>
              </a:rPr>
              <a:t>باشد</a:t>
            </a:r>
            <a:endParaRPr lang="fa-IR" sz="2200" dirty="0" smtClean="0">
              <a:solidFill>
                <a:schemeClr val="accent4">
                  <a:lumMod val="75000"/>
                </a:schemeClr>
              </a:solidFill>
              <a:cs typeface="B Titr" pitchFamily="2" charset="-78"/>
            </a:endParaRPr>
          </a:p>
          <a:p>
            <a:pPr algn="just" rtl="1">
              <a:lnSpc>
                <a:spcPct val="150000"/>
              </a:lnSpc>
            </a:pPr>
            <a:r>
              <a:rPr lang="ar-SA" sz="2200" dirty="0" smtClean="0">
                <a:cs typeface="B Titr" pitchFamily="2" charset="-78"/>
              </a:rPr>
              <a:t> </a:t>
            </a:r>
            <a:r>
              <a:rPr lang="ar-SA" sz="2200" dirty="0">
                <a:cs typeface="B Titr" pitchFamily="2" charset="-78"/>
              </a:rPr>
              <a:t>دلايل زيادي براي اين مهم قابل ذكر است كه از جمله مهم‌ترين آن، قيمت پايين سوخت</a:t>
            </a:r>
            <a:r>
              <a:rPr lang="fa-IR" sz="2200" dirty="0">
                <a:cs typeface="B Titr" pitchFamily="2" charset="-78"/>
              </a:rPr>
              <a:t> مي باشد كه منجر به افزايش مطلوبيت سفر با خودرو شخصي و كاهش مطلوبيت سفر با حمل و نقل عمومي به علت </a:t>
            </a:r>
            <a:r>
              <a:rPr lang="ar-SA" sz="2200" dirty="0">
                <a:cs typeface="B Titr" pitchFamily="2" charset="-78"/>
              </a:rPr>
              <a:t>عدم نوسازي ناوگان آن و خدمات مربوطه و نقص شبكه </a:t>
            </a:r>
            <a:r>
              <a:rPr lang="ar-SA" sz="2200" dirty="0" smtClean="0">
                <a:cs typeface="B Titr" pitchFamily="2" charset="-78"/>
              </a:rPr>
              <a:t>مي‌باشد</a:t>
            </a:r>
            <a:endParaRPr lang="fa-IR" sz="2200" dirty="0" smtClean="0">
              <a:cs typeface="B Titr" pitchFamily="2" charset="-78"/>
            </a:endParaRPr>
          </a:p>
          <a:p>
            <a:pPr algn="just" rtl="1">
              <a:lnSpc>
                <a:spcPct val="150000"/>
              </a:lnSpc>
            </a:pPr>
            <a:r>
              <a:rPr lang="ar-SA" sz="2200" dirty="0" smtClean="0">
                <a:solidFill>
                  <a:schemeClr val="accent4">
                    <a:lumMod val="75000"/>
                  </a:schemeClr>
                </a:solidFill>
                <a:cs typeface="B Titr" pitchFamily="2" charset="-78"/>
              </a:rPr>
              <a:t>ادامه </a:t>
            </a:r>
            <a:r>
              <a:rPr lang="ar-SA" sz="2200" dirty="0">
                <a:solidFill>
                  <a:schemeClr val="accent4">
                    <a:lumMod val="75000"/>
                  </a:schemeClr>
                </a:solidFill>
                <a:cs typeface="B Titr" pitchFamily="2" charset="-78"/>
              </a:rPr>
              <a:t>اين روند بسيار خطرناك مي باشد زيرا با توجه به افزايش تقاضا براي جابجايي با توجه به رشد اقتصادي، افزايش جابجايي با خودروي شخصي و افزايش تردد در سطح شبكه راهها و در نتيجه رشد تصادفات و كاهش ايمني را به دنبال خواهد داشت</a:t>
            </a:r>
            <a:r>
              <a:rPr lang="ar-SA" sz="2200" dirty="0" smtClean="0">
                <a:solidFill>
                  <a:schemeClr val="accent4">
                    <a:lumMod val="75000"/>
                  </a:schemeClr>
                </a:solidFill>
                <a:cs typeface="B Titr" pitchFamily="2" charset="-78"/>
              </a:rPr>
              <a:t>.</a:t>
            </a:r>
            <a:endParaRPr lang="en-US" sz="2200" dirty="0">
              <a:solidFill>
                <a:schemeClr val="accent4">
                  <a:lumMod val="75000"/>
                </a:schemeClr>
              </a:solidFill>
              <a:cs typeface="B Titr" pitchFamily="2" charset="-78"/>
            </a:endParaRPr>
          </a:p>
        </p:txBody>
      </p:sp>
      <p:sp>
        <p:nvSpPr>
          <p:cNvPr id="4" name="Title 1"/>
          <p:cNvSpPr>
            <a:spLocks noGrp="1"/>
          </p:cNvSpPr>
          <p:nvPr>
            <p:ph type="title"/>
          </p:nvPr>
        </p:nvSpPr>
        <p:spPr>
          <a:xfrm>
            <a:off x="0" y="0"/>
            <a:ext cx="9144000" cy="72408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sz="3200" dirty="0" smtClean="0">
                <a:cs typeface="B Titr" pitchFamily="2" charset="-78"/>
              </a:rPr>
              <a:t>كاهش سهم آمار حمل‌ونقل عمومي در جابجايي</a:t>
            </a:r>
            <a:endParaRPr lang="en-US" sz="3200" dirty="0">
              <a:cs typeface="B Titr"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3999" cy="6858000"/>
          </a:xfr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rtl="1">
              <a:lnSpc>
                <a:spcPct val="150000"/>
              </a:lnSpc>
            </a:pPr>
            <a:r>
              <a:rPr lang="fa-IR" dirty="0" smtClean="0">
                <a:solidFill>
                  <a:schemeClr val="tx1"/>
                </a:solidFill>
                <a:cs typeface="B Titr" pitchFamily="2" charset="-78"/>
              </a:rPr>
              <a:t>سناريوي دو تغيير قيمت سوخت</a:t>
            </a:r>
            <a:r>
              <a:rPr lang="fa-IR" sz="4000" dirty="0" smtClean="0">
                <a:solidFill>
                  <a:schemeClr val="bg1"/>
                </a:solidFill>
                <a:cs typeface="B Titr" pitchFamily="2" charset="-78"/>
              </a:rPr>
              <a:t/>
            </a:r>
            <a:br>
              <a:rPr lang="fa-IR" sz="4000" dirty="0" smtClean="0">
                <a:solidFill>
                  <a:schemeClr val="bg1"/>
                </a:solidFill>
                <a:cs typeface="B Titr" pitchFamily="2" charset="-78"/>
              </a:rPr>
            </a:br>
            <a:r>
              <a:rPr lang="fa-IR" sz="3200" dirty="0" smtClean="0">
                <a:solidFill>
                  <a:schemeClr val="bg1"/>
                </a:solidFill>
                <a:cs typeface="B Titr" pitchFamily="2" charset="-78"/>
              </a:rPr>
              <a:t/>
            </a:r>
            <a:br>
              <a:rPr lang="fa-IR" sz="3200" dirty="0" smtClean="0">
                <a:solidFill>
                  <a:schemeClr val="bg1"/>
                </a:solidFill>
                <a:cs typeface="B Titr" pitchFamily="2" charset="-78"/>
              </a:rPr>
            </a:br>
            <a:r>
              <a:rPr lang="fa-IR" sz="3200" dirty="0" smtClean="0">
                <a:solidFill>
                  <a:srgbClr val="FF0000"/>
                </a:solidFill>
                <a:cs typeface="B Titr" pitchFamily="2" charset="-78"/>
              </a:rPr>
              <a:t>قيمت بنزين سالانه 15درصد افزايش خواهد يافت و در افق 1406 به 4046 تومان در ليتر خواهد رسيد.</a:t>
            </a:r>
            <a:r>
              <a:rPr lang="fa-IR" sz="3200" dirty="0" smtClean="0">
                <a:cs typeface="B Titr" pitchFamily="2" charset="-78"/>
              </a:rPr>
              <a:t/>
            </a:r>
            <a:br>
              <a:rPr lang="fa-IR" sz="3200" dirty="0" smtClean="0">
                <a:cs typeface="B Titr" pitchFamily="2" charset="-78"/>
              </a:rPr>
            </a:br>
            <a:r>
              <a:rPr lang="fa-IR" sz="3200" dirty="0" smtClean="0">
                <a:cs typeface="B Titr" pitchFamily="2" charset="-78"/>
              </a:rPr>
              <a:t/>
            </a:r>
            <a:br>
              <a:rPr lang="fa-IR" sz="3200" dirty="0" smtClean="0">
                <a:cs typeface="B Titr" pitchFamily="2" charset="-78"/>
              </a:rPr>
            </a:br>
            <a:r>
              <a:rPr lang="fa-IR" sz="2400" dirty="0" smtClean="0">
                <a:solidFill>
                  <a:srgbClr val="FF0000"/>
                </a:solidFill>
                <a:cs typeface="B Titr" pitchFamily="2" charset="-78"/>
              </a:rPr>
              <a:t>قيمت گازوئيل در سال اول به 600 افزايش و بعد از آن سالانه 20 درصد افزايش خواهد يافت و در افق 1406 به 3096 تومان در ليتر خواهد رسيد.</a:t>
            </a:r>
            <a:r>
              <a:rPr lang="fa-IR" sz="3200" dirty="0" smtClean="0">
                <a:solidFill>
                  <a:srgbClr val="FF0000"/>
                </a:solidFill>
                <a:cs typeface="B Titr" pitchFamily="2" charset="-78"/>
              </a:rPr>
              <a:t/>
            </a:r>
            <a:br>
              <a:rPr lang="fa-IR" sz="3200" dirty="0" smtClean="0">
                <a:solidFill>
                  <a:srgbClr val="FF0000"/>
                </a:solidFill>
                <a:cs typeface="B Titr" pitchFamily="2" charset="-78"/>
              </a:rPr>
            </a:br>
            <a:r>
              <a:rPr lang="fa-IR" sz="3200" dirty="0" smtClean="0">
                <a:solidFill>
                  <a:srgbClr val="FF0000"/>
                </a:solidFill>
                <a:cs typeface="B Titr" pitchFamily="2" charset="-78"/>
              </a:rPr>
              <a:t/>
            </a:r>
            <a:br>
              <a:rPr lang="fa-IR" sz="3200" dirty="0" smtClean="0">
                <a:solidFill>
                  <a:srgbClr val="FF0000"/>
                </a:solidFill>
                <a:cs typeface="B Titr" pitchFamily="2" charset="-78"/>
              </a:rPr>
            </a:br>
            <a:r>
              <a:rPr lang="fa-IR" sz="2400" dirty="0" smtClean="0">
                <a:solidFill>
                  <a:srgbClr val="C00000"/>
                </a:solidFill>
                <a:cs typeface="B Titr" pitchFamily="2" charset="-78"/>
              </a:rPr>
              <a:t>میزان مصرف سوخت در طول 10 سال افق طرح، </a:t>
            </a:r>
            <a:r>
              <a:rPr lang="fa-IR" sz="2400" b="1" dirty="0" smtClean="0">
                <a:solidFill>
                  <a:srgbClr val="C00000"/>
                </a:solidFill>
                <a:cs typeface="B Titr" pitchFamily="2" charset="-78"/>
              </a:rPr>
              <a:t>ثابت</a:t>
            </a:r>
            <a:r>
              <a:rPr lang="fa-IR" sz="2400" dirty="0" smtClean="0">
                <a:solidFill>
                  <a:srgbClr val="C00000"/>
                </a:solidFill>
                <a:cs typeface="B Titr" pitchFamily="2" charset="-78"/>
              </a:rPr>
              <a:t> در نظر گرفته شده است.</a:t>
            </a:r>
            <a:endParaRPr lang="en-US" sz="3200" dirty="0">
              <a:solidFill>
                <a:srgbClr val="C00000"/>
              </a:solidFill>
              <a:cs typeface="B Titr" pitchFamily="2" charset="-78"/>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714355"/>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lvl="0" algn="r" rtl="1"/>
            <a:r>
              <a:rPr lang="fa-IR" sz="2400" dirty="0" smtClean="0">
                <a:solidFill>
                  <a:schemeClr val="bg1"/>
                </a:solidFill>
                <a:cs typeface="B Titr" pitchFamily="2" charset="-78"/>
              </a:rPr>
              <a:t>محاسبه میزان مازاد درآمد حاصل از واقعی‌سازی قیمت سوخت- به قيمت ثابت سال 96</a:t>
            </a:r>
            <a:endParaRPr lang="fa-IR" sz="2400" dirty="0">
              <a:solidFill>
                <a:schemeClr val="bg1"/>
              </a:solidFill>
              <a:cs typeface="B Titr" pitchFamily="2" charset="-78"/>
            </a:endParaRPr>
          </a:p>
        </p:txBody>
      </p:sp>
      <p:sp>
        <p:nvSpPr>
          <p:cNvPr id="6" name="Content Placeholder 2"/>
          <p:cNvSpPr>
            <a:spLocks noGrp="1"/>
          </p:cNvSpPr>
          <p:nvPr>
            <p:ph idx="1"/>
          </p:nvPr>
        </p:nvSpPr>
        <p:spPr>
          <a:xfrm>
            <a:off x="0" y="857233"/>
            <a:ext cx="9144000" cy="2357453"/>
          </a:xfrm>
        </p:spPr>
        <p:txBody>
          <a:bodyPr>
            <a:normAutofit/>
          </a:bodyPr>
          <a:lstStyle/>
          <a:p>
            <a:pPr algn="just" rtl="1">
              <a:lnSpc>
                <a:spcPct val="150000"/>
              </a:lnSpc>
              <a:buNone/>
            </a:pPr>
            <a:r>
              <a:rPr lang="fa-IR" sz="1600" dirty="0" smtClean="0">
                <a:cs typeface="B Titr" pitchFamily="2" charset="-78"/>
              </a:rPr>
              <a:t>	</a:t>
            </a:r>
            <a:r>
              <a:rPr lang="fa-IR" sz="1600" u="sng" dirty="0" smtClean="0">
                <a:cs typeface="B Titr" pitchFamily="2" charset="-78"/>
              </a:rPr>
              <a:t>بر اساس آمار رسمی (سالنامه انرژي وزارت نيرو)، میزان مصرف سوخت بخش حمل‌ونقل در سال 1394 به شرح زیر است:</a:t>
            </a:r>
          </a:p>
          <a:p>
            <a:pPr marL="1076325" indent="-533400" algn="just" rtl="1">
              <a:lnSpc>
                <a:spcPct val="150000"/>
              </a:lnSpc>
              <a:buFont typeface="Wingdings" pitchFamily="2" charset="2"/>
              <a:buChar char="q"/>
            </a:pPr>
            <a:r>
              <a:rPr lang="fa-IR" sz="1800" u="sng" dirty="0" smtClean="0">
                <a:solidFill>
                  <a:schemeClr val="bg2">
                    <a:lumMod val="50000"/>
                  </a:schemeClr>
                </a:solidFill>
                <a:cs typeface="B Titr" pitchFamily="2" charset="-78"/>
              </a:rPr>
              <a:t>مصرف بنزین بخش حمل‌ونقل:</a:t>
            </a:r>
            <a:r>
              <a:rPr lang="fa-IR" sz="1800" dirty="0" smtClean="0">
                <a:solidFill>
                  <a:schemeClr val="bg2">
                    <a:lumMod val="50000"/>
                  </a:schemeClr>
                </a:solidFill>
                <a:cs typeface="B Titr" pitchFamily="2" charset="-78"/>
              </a:rPr>
              <a:t>  25/797 میلیارد لیتر</a:t>
            </a:r>
          </a:p>
          <a:p>
            <a:pPr marL="1076325" indent="-533400" algn="just" rtl="1">
              <a:lnSpc>
                <a:spcPct val="150000"/>
              </a:lnSpc>
              <a:buFont typeface="Wingdings" pitchFamily="2" charset="2"/>
              <a:buChar char="q"/>
            </a:pPr>
            <a:r>
              <a:rPr lang="fa-IR" sz="1800" u="sng" dirty="0" smtClean="0">
                <a:solidFill>
                  <a:schemeClr val="bg2">
                    <a:lumMod val="50000"/>
                  </a:schemeClr>
                </a:solidFill>
                <a:cs typeface="B Titr" pitchFamily="2" charset="-78"/>
              </a:rPr>
              <a:t>مصرف بنزین كل كشور:</a:t>
            </a:r>
            <a:r>
              <a:rPr lang="fa-IR" sz="1800" dirty="0" smtClean="0">
                <a:solidFill>
                  <a:schemeClr val="bg2">
                    <a:lumMod val="50000"/>
                  </a:schemeClr>
                </a:solidFill>
                <a:cs typeface="B Titr" pitchFamily="2" charset="-78"/>
              </a:rPr>
              <a:t>  25/915 میلیارد لیتر</a:t>
            </a:r>
          </a:p>
          <a:p>
            <a:pPr marL="1076325" indent="-533400" algn="just" rtl="1">
              <a:lnSpc>
                <a:spcPct val="150000"/>
              </a:lnSpc>
              <a:buFont typeface="Wingdings" pitchFamily="2" charset="2"/>
              <a:buChar char="v"/>
            </a:pPr>
            <a:r>
              <a:rPr lang="fa-IR" sz="1800" u="sng" dirty="0" smtClean="0">
                <a:solidFill>
                  <a:schemeClr val="accent1">
                    <a:lumMod val="50000"/>
                  </a:schemeClr>
                </a:solidFill>
                <a:cs typeface="B Titr" pitchFamily="2" charset="-78"/>
              </a:rPr>
              <a:t>مصرف گازوئيل بخش حمل‌ونقل:</a:t>
            </a:r>
            <a:r>
              <a:rPr lang="fa-IR" sz="1800" dirty="0" smtClean="0">
                <a:solidFill>
                  <a:schemeClr val="accent1">
                    <a:lumMod val="50000"/>
                  </a:schemeClr>
                </a:solidFill>
                <a:cs typeface="B Titr" pitchFamily="2" charset="-78"/>
              </a:rPr>
              <a:t> 17/43 میلیارد لیتر</a:t>
            </a:r>
          </a:p>
          <a:p>
            <a:pPr marL="1076325" indent="-533400" algn="just" rtl="1">
              <a:lnSpc>
                <a:spcPct val="150000"/>
              </a:lnSpc>
              <a:buFont typeface="Wingdings" pitchFamily="2" charset="2"/>
              <a:buChar char="v"/>
            </a:pPr>
            <a:r>
              <a:rPr lang="fa-IR" sz="1800" u="sng" dirty="0" smtClean="0">
                <a:solidFill>
                  <a:schemeClr val="accent1">
                    <a:lumMod val="50000"/>
                  </a:schemeClr>
                </a:solidFill>
                <a:cs typeface="B Titr" pitchFamily="2" charset="-78"/>
              </a:rPr>
              <a:t>مصرف گازوئيل كل كشور:</a:t>
            </a:r>
            <a:r>
              <a:rPr lang="fa-IR" sz="1800" dirty="0" smtClean="0">
                <a:solidFill>
                  <a:schemeClr val="accent1">
                    <a:lumMod val="50000"/>
                  </a:schemeClr>
                </a:solidFill>
                <a:cs typeface="B Titr" pitchFamily="2" charset="-78"/>
              </a:rPr>
              <a:t> 30/700 میلیارد لیتر</a:t>
            </a:r>
          </a:p>
        </p:txBody>
      </p:sp>
      <p:sp>
        <p:nvSpPr>
          <p:cNvPr id="7" name="Content Placeholder 2"/>
          <p:cNvSpPr txBox="1">
            <a:spLocks/>
          </p:cNvSpPr>
          <p:nvPr/>
        </p:nvSpPr>
        <p:spPr>
          <a:xfrm>
            <a:off x="0" y="3286124"/>
            <a:ext cx="9144000" cy="3571876"/>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B Mitra" panose="00000400000000000000" pitchFamily="2"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B Mitra" panose="00000400000000000000" pitchFamily="2"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B Mitra" panose="00000400000000000000" pitchFamily="2"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B Mitra" panose="00000400000000000000" pitchFamily="2"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B Mitra" panose="000004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None/>
            </a:pPr>
            <a:r>
              <a:rPr lang="fa-IR" sz="2200" u="sng" dirty="0" smtClean="0">
                <a:cs typeface="B Titr" pitchFamily="2" charset="-78"/>
              </a:rPr>
              <a:t>فرضیات: </a:t>
            </a:r>
          </a:p>
          <a:p>
            <a:pPr algn="just">
              <a:lnSpc>
                <a:spcPct val="150000"/>
              </a:lnSpc>
              <a:buNone/>
            </a:pPr>
            <a:r>
              <a:rPr lang="fa-IR" sz="2400" dirty="0" smtClean="0">
                <a:cs typeface="B Titr" pitchFamily="2" charset="-78"/>
              </a:rPr>
              <a:t>- مجموع درآمد مازاد حاصل از واقعی‌سازی قیمت سوخت- به قيمت ثابت سال 96</a:t>
            </a:r>
          </a:p>
          <a:p>
            <a:pPr algn="just">
              <a:lnSpc>
                <a:spcPct val="150000"/>
              </a:lnSpc>
              <a:buNone/>
            </a:pPr>
            <a:r>
              <a:rPr lang="fa-IR" sz="2400" dirty="0" smtClean="0">
                <a:cs typeface="B Titr" pitchFamily="2" charset="-78"/>
              </a:rPr>
              <a:t>	- </a:t>
            </a:r>
            <a:r>
              <a:rPr lang="fa-IR" sz="2400" dirty="0" smtClean="0">
                <a:solidFill>
                  <a:srgbClr val="C00000"/>
                </a:solidFill>
                <a:cs typeface="B Titr" pitchFamily="2" charset="-78"/>
              </a:rPr>
              <a:t>276000 ميليارد تومان</a:t>
            </a:r>
          </a:p>
          <a:p>
            <a:pPr algn="just">
              <a:lnSpc>
                <a:spcPct val="150000"/>
              </a:lnSpc>
              <a:buNone/>
            </a:pPr>
            <a:r>
              <a:rPr lang="fa-IR" sz="2400" dirty="0" smtClean="0">
                <a:cs typeface="B Titr" pitchFamily="2" charset="-78"/>
              </a:rPr>
              <a:t>- مجموع درآمد مازاد حاصل از واقعی‌سازی قیمت سوخت- به قيمت جاري</a:t>
            </a:r>
          </a:p>
          <a:p>
            <a:pPr algn="just">
              <a:lnSpc>
                <a:spcPct val="150000"/>
              </a:lnSpc>
              <a:buNone/>
            </a:pPr>
            <a:r>
              <a:rPr lang="fa-IR" sz="2400" dirty="0" smtClean="0">
                <a:cs typeface="B Titr" pitchFamily="2" charset="-78"/>
              </a:rPr>
              <a:t>	- </a:t>
            </a:r>
            <a:r>
              <a:rPr lang="fa-IR" sz="2400" dirty="0" smtClean="0">
                <a:solidFill>
                  <a:srgbClr val="C00000"/>
                </a:solidFill>
                <a:cs typeface="B Titr" pitchFamily="2" charset="-78"/>
              </a:rPr>
              <a:t>564000 ميليارد تومان</a:t>
            </a:r>
          </a:p>
        </p:txBody>
      </p:sp>
    </p:spTree>
    <p:extLst>
      <p:ext uri="{BB962C8B-B14F-4D97-AF65-F5344CB8AC3E}">
        <p14:creationId xmlns:p14="http://schemas.microsoft.com/office/powerpoint/2010/main" val="816899498"/>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0" y="928668"/>
          <a:ext cx="9144000" cy="592933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1" y="1"/>
            <a:ext cx="9144001" cy="785793"/>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lvl="0"/>
            <a:r>
              <a:rPr lang="fa-IR" sz="2800" dirty="0" smtClean="0">
                <a:solidFill>
                  <a:schemeClr val="bg1"/>
                </a:solidFill>
                <a:cs typeface="B Titr" pitchFamily="2" charset="-78"/>
              </a:rPr>
              <a:t>افزایش قیمت سوخت در هر سال؛ سناريوي 2- به قيمت ثابت سال 96</a:t>
            </a:r>
            <a:endParaRPr lang="fa-IR" sz="2800" dirty="0">
              <a:solidFill>
                <a:schemeClr val="bg1"/>
              </a:solidFill>
              <a:cs typeface="B Titr" pitchFamily="2" charset="-78"/>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435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fa-IR" sz="3200" dirty="0" smtClean="0">
                <a:cs typeface="B Titr" pitchFamily="2" charset="-78"/>
              </a:rPr>
              <a:t>سناريوي 2- افزايش سالانه 15درصدي قيمت بنزين</a:t>
            </a:r>
            <a:endParaRPr lang="en-US" sz="3200" dirty="0">
              <a:cs typeface="B Titr" pitchFamily="2" charset="-78"/>
            </a:endParaRPr>
          </a:p>
        </p:txBody>
      </p:sp>
      <p:graphicFrame>
        <p:nvGraphicFramePr>
          <p:cNvPr id="4" name="Chart 3"/>
          <p:cNvGraphicFramePr>
            <a:graphicFrameLocks noGrp="1"/>
          </p:cNvGraphicFramePr>
          <p:nvPr/>
        </p:nvGraphicFramePr>
        <p:xfrm>
          <a:off x="0" y="857232"/>
          <a:ext cx="9144000" cy="60007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71435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rtl="1"/>
            <a:r>
              <a:rPr lang="fa-IR" sz="3200" dirty="0" smtClean="0">
                <a:cs typeface="B Titr" pitchFamily="2" charset="-78"/>
              </a:rPr>
              <a:t>سناريوي 2- افزايش سالانه 20 درصدي قيمت گازوئيل</a:t>
            </a:r>
            <a:endParaRPr lang="en-US" sz="3200" dirty="0">
              <a:cs typeface="B Titr" pitchFamily="2" charset="-78"/>
            </a:endParaRPr>
          </a:p>
        </p:txBody>
      </p:sp>
      <p:graphicFrame>
        <p:nvGraphicFramePr>
          <p:cNvPr id="6" name="Chart 5"/>
          <p:cNvGraphicFramePr>
            <a:graphicFrameLocks noGrp="1"/>
          </p:cNvGraphicFramePr>
          <p:nvPr/>
        </p:nvGraphicFramePr>
        <p:xfrm>
          <a:off x="0" y="857232"/>
          <a:ext cx="9144000" cy="60007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943429"/>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rtl="1"/>
            <a:r>
              <a:rPr lang="fa-IR" sz="4000" dirty="0" smtClean="0">
                <a:solidFill>
                  <a:schemeClr val="bg1"/>
                </a:solidFill>
                <a:cs typeface="B Titr" pitchFamily="2" charset="-78"/>
              </a:rPr>
              <a:t>تقدير و تشكر</a:t>
            </a:r>
            <a:endParaRPr lang="en-US" sz="4000" dirty="0">
              <a:solidFill>
                <a:schemeClr val="bg1"/>
              </a:solidFill>
              <a:cs typeface="B Titr" pitchFamily="2" charset="-78"/>
            </a:endParaRPr>
          </a:p>
        </p:txBody>
      </p:sp>
      <p:sp>
        <p:nvSpPr>
          <p:cNvPr id="3" name="Content Placeholder 2"/>
          <p:cNvSpPr>
            <a:spLocks noGrp="1"/>
          </p:cNvSpPr>
          <p:nvPr>
            <p:ph idx="1"/>
          </p:nvPr>
        </p:nvSpPr>
        <p:spPr>
          <a:xfrm>
            <a:off x="0" y="1045028"/>
            <a:ext cx="9144000" cy="5812971"/>
          </a:xfrm>
        </p:spPr>
        <p:txBody>
          <a:bodyPr>
            <a:normAutofit/>
          </a:bodyPr>
          <a:lstStyle/>
          <a:p>
            <a:pPr algn="just" rtl="1">
              <a:lnSpc>
                <a:spcPct val="150000"/>
              </a:lnSpc>
            </a:pPr>
            <a:r>
              <a:rPr lang="fa-IR" sz="2400" dirty="0" smtClean="0">
                <a:cs typeface="B Titr" pitchFamily="2" charset="-78"/>
              </a:rPr>
              <a:t>از كليه همكاران در پليس راهور ناجا، سازمان اورژانس كشور، وزارت صمت، سازمان ملي استاندارد، وزارت كشور، سازمان راهداري و حمل‌ونقل جاده‌اي، سازمان برنامه و بودجه، شركت راه‌آهن ج.ا.ا، شهرداري تهران، قوه قضائيه، بيمه مركزي و</a:t>
            </a:r>
            <a:r>
              <a:rPr lang="en-US" sz="2400" dirty="0" smtClean="0">
                <a:cs typeface="B Titr" pitchFamily="2" charset="-78"/>
              </a:rPr>
              <a:t> </a:t>
            </a:r>
            <a:r>
              <a:rPr lang="fa-IR" sz="2400" dirty="0" smtClean="0">
                <a:cs typeface="B Titr" pitchFamily="2" charset="-78"/>
              </a:rPr>
              <a:t>وزارت راه‌وشهرسازي و دبيرخانه كميسيون ايمني راه‌هاي كشور كه در تهيه اين گزارش همكاري مناسبي داشته‌اند، تشكر مي‌نماييم.</a:t>
            </a:r>
            <a:endParaRPr lang="en-US" sz="2400" dirty="0" smtClean="0">
              <a:cs typeface="B Titr" pitchFamily="2" charset="-78"/>
            </a:endParaRPr>
          </a:p>
          <a:p>
            <a:pPr algn="just" rtl="1">
              <a:lnSpc>
                <a:spcPct val="150000"/>
              </a:lnSpc>
            </a:pPr>
            <a:endParaRPr lang="fa-IR" sz="2400" dirty="0" smtClean="0">
              <a:cs typeface="B Titr" pitchFamily="2" charset="-78"/>
            </a:endParaRPr>
          </a:p>
          <a:p>
            <a:pPr algn="just" rtl="1">
              <a:lnSpc>
                <a:spcPct val="150000"/>
              </a:lnSpc>
            </a:pPr>
            <a:r>
              <a:rPr lang="fa-IR" sz="2400" dirty="0" smtClean="0">
                <a:solidFill>
                  <a:schemeClr val="accent4">
                    <a:lumMod val="75000"/>
                  </a:schemeClr>
                </a:solidFill>
                <a:cs typeface="B Titr" pitchFamily="2" charset="-78"/>
              </a:rPr>
              <a:t>اميد مي‌رود با اجراي نقشه راه پيش‌روي، گام‌هاي اساسي در بهبود وضعيت ايمني ، كنترل تصادفات و كاهش كشته‌شدگان (و در آينده كاهش مجروحين) برداشته شود.</a:t>
            </a:r>
            <a:endParaRPr lang="en-US" sz="2400" dirty="0">
              <a:solidFill>
                <a:schemeClr val="accent4">
                  <a:lumMod val="75000"/>
                </a:schemeClr>
              </a:solidFill>
              <a:cs typeface="B Titr" pitchFamily="2" charset="-7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72408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sz="3200" dirty="0">
                <a:cs typeface="B Titr" pitchFamily="2" charset="-78"/>
              </a:rPr>
              <a:t>كاهش سهم آمار حمل‌ونقل عمومي در جابجايي</a:t>
            </a:r>
            <a:endParaRPr lang="en-US" sz="3200" dirty="0">
              <a:cs typeface="B Titr" pitchFamily="2" charset="-78"/>
            </a:endParaRPr>
          </a:p>
        </p:txBody>
      </p:sp>
      <p:graphicFrame>
        <p:nvGraphicFramePr>
          <p:cNvPr id="5" name="Chart 4"/>
          <p:cNvGraphicFramePr/>
          <p:nvPr/>
        </p:nvGraphicFramePr>
        <p:xfrm>
          <a:off x="0" y="785794"/>
          <a:ext cx="9144000" cy="60722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72408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ar-SA" sz="3200" dirty="0">
                <a:cs typeface="B Titr" pitchFamily="2" charset="-78"/>
              </a:rPr>
              <a:t>كاهش سهم آمار حمل‌ونقل عمومي در جابجايي</a:t>
            </a:r>
            <a:endParaRPr lang="en-US" sz="3200" dirty="0">
              <a:cs typeface="B Titr" pitchFamily="2" charset="-78"/>
            </a:endParaRPr>
          </a:p>
        </p:txBody>
      </p:sp>
      <p:graphicFrame>
        <p:nvGraphicFramePr>
          <p:cNvPr id="6" name="Chart 5"/>
          <p:cNvGraphicFramePr/>
          <p:nvPr/>
        </p:nvGraphicFramePr>
        <p:xfrm>
          <a:off x="0" y="714356"/>
          <a:ext cx="9144000" cy="61436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2372</TotalTime>
  <Words>3622</Words>
  <Application>Microsoft Office PowerPoint</Application>
  <PresentationFormat>On-screen Show (4:3)</PresentationFormat>
  <Paragraphs>549</Paragraphs>
  <Slides>75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75</vt:i4>
      </vt:variant>
    </vt:vector>
  </HeadingPairs>
  <TitlesOfParts>
    <vt:vector size="87" baseType="lpstr">
      <vt:lpstr>Arial</vt:lpstr>
      <vt:lpstr>B Nazanin</vt:lpstr>
      <vt:lpstr>B Titr</vt:lpstr>
      <vt:lpstr>B Zar</vt:lpstr>
      <vt:lpstr>Calibri</vt:lpstr>
      <vt:lpstr>Cambria</vt:lpstr>
      <vt:lpstr>IranNastaliq</vt:lpstr>
      <vt:lpstr>Times New Roman</vt:lpstr>
      <vt:lpstr>Titr</vt:lpstr>
      <vt:lpstr>Wingdings</vt:lpstr>
      <vt:lpstr>Zar-s</vt:lpstr>
      <vt:lpstr>Office Theme</vt:lpstr>
      <vt:lpstr>نقشه راه بهبود ایمنی راه های کشور</vt:lpstr>
      <vt:lpstr>PowerPoint Presentation</vt:lpstr>
      <vt:lpstr>PowerPoint Presentation</vt:lpstr>
      <vt:lpstr>پيش‌بيني روند تلفات در صورت تداوم روند فعلي</vt:lpstr>
      <vt:lpstr>علل افزايش كشته شدگان در سال هاي آتي :</vt:lpstr>
      <vt:lpstr>رشد سرانه خودرو</vt:lpstr>
      <vt:lpstr>كاهش سهم آمار حمل‌ونقل عمومي در جابجايي</vt:lpstr>
      <vt:lpstr>كاهش سهم آمار حمل‌ونقل عمومي در جابجايي</vt:lpstr>
      <vt:lpstr>كاهش سهم آمار حمل‌ونقل عمومي در جابجايي</vt:lpstr>
      <vt:lpstr>رشد تقاضا براي جابجايي بار و مسافر در دهه آينده</vt:lpstr>
      <vt:lpstr>سناريوي اجراي كامل برنامه عملياتي </vt:lpstr>
      <vt:lpstr>PowerPoint Presentation</vt:lpstr>
      <vt:lpstr>برنامه عملیاتی ایمنی راه‌های کشور مجموعه رئوس برنامه عملیاتي (Action Plan)</vt:lpstr>
      <vt:lpstr>5 ركن اصلي :</vt:lpstr>
      <vt:lpstr>PowerPoint Presentation</vt:lpstr>
      <vt:lpstr>دستگاه مسؤول: کمیسیون ایمنی راه‌های کشور</vt:lpstr>
      <vt:lpstr>PowerPoint Presentation</vt:lpstr>
      <vt:lpstr>PowerPoint Presentation</vt:lpstr>
      <vt:lpstr>دستگاه مسؤول: وزارت راه و شهرسازی</vt:lpstr>
      <vt:lpstr>دستگاه مسؤول: وزارت کشور</vt:lpstr>
      <vt:lpstr>PowerPoint Presentation</vt:lpstr>
      <vt:lpstr>PowerPoint Presentation</vt:lpstr>
      <vt:lpstr>PowerPoint Presentation</vt:lpstr>
      <vt:lpstr>PowerPoint Presentation</vt:lpstr>
      <vt:lpstr>PowerPoint Presentation</vt:lpstr>
      <vt:lpstr>مقررات و فرایندهای مدیریت ایمنی عملکردی رانندگان عمومي؛  دستگاه مسؤول: وزارت راه و شهرسازی</vt:lpstr>
      <vt:lpstr>PowerPoint Presentation</vt:lpstr>
      <vt:lpstr>PowerPoint Presentation</vt:lpstr>
      <vt:lpstr>PowerPoint Presentation</vt:lpstr>
      <vt:lpstr>PowerPoint Presentation</vt:lpstr>
      <vt:lpstr>PowerPoint Presentation</vt:lpstr>
      <vt:lpstr>دستگاه مسؤول: کمیسیون ایمنی راه‌های کشور</vt:lpstr>
      <vt:lpstr>PowerPoint Presentation</vt:lpstr>
      <vt:lpstr>PowerPoint Presentation</vt:lpstr>
      <vt:lpstr>پيش‌بيني روند تلفات در صورت تداوم روند فعلي</vt:lpstr>
      <vt:lpstr>PowerPoint Presentation</vt:lpstr>
      <vt:lpstr>PowerPoint Presentation</vt:lpstr>
      <vt:lpstr>راه كارهای کنترل و کاهش تصادفات رانندگی :</vt:lpstr>
      <vt:lpstr>آيا تعداد كشته ها را مي توان كاهش داد ؟</vt:lpstr>
      <vt:lpstr>پيش‌بيني كشته‌شدگان تصادفات رانندگی بر اساس سناريوهاي مفروض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برنامه توسعه بخش هوايي</vt:lpstr>
      <vt:lpstr>جدول هزينه‌هاي موردنياز به منظور افزايش پروازهاي داخلي بين شهري</vt:lpstr>
      <vt:lpstr>الزامات 8 گانه اجراي نقشه راه</vt:lpstr>
      <vt:lpstr>الزامات 8 گانه اجراي نقشه راه</vt:lpstr>
      <vt:lpstr>الزامات 8 گانه اجراي نقشه راه</vt:lpstr>
      <vt:lpstr>برنامه‌هاي اجرايي لازم‌الاجرا</vt:lpstr>
      <vt:lpstr>PowerPoint Presentation</vt:lpstr>
      <vt:lpstr>PowerPoint Presentation</vt:lpstr>
      <vt:lpstr>اعتبارات- الزامات اجراي نقشه راه</vt:lpstr>
      <vt:lpstr>اعتبار- بودجه مورد نياز براي پياده‌سازي نقشه راه</vt:lpstr>
      <vt:lpstr>اعتبار-بودجه  پياده‌سازي ACTION PLAN</vt:lpstr>
      <vt:lpstr>سناريوي تغيير قيمت سوخت</vt:lpstr>
      <vt:lpstr>سناريوي 1 تغيير قيمت سوخت  قيمت بنزين سالانه 10 درصد افزايش خواهد يافت و در افق 1406 به 2594 تومان در ليتر خواهد رسيد.  قيمت گازوئيل در سال اول به 500 افزايش و بعد از آن سالانه 15 درصد افزايش خواهد يافت و در افق 1406 به 1759تومان در ليتر خواهد رسيد.   میزان مصرف سوخت در طول 10 سال افق طرح، ثابت در نظر گرفته شده است.</vt:lpstr>
      <vt:lpstr>محاسبه میزان مازاد درآمد حاصل از واقعی‌سازی قیمت سوخت- به قيمت ثابت سال 96</vt:lpstr>
      <vt:lpstr>افزایش قیمت سوخت در هر سال- به قيمت ثابت سال 96</vt:lpstr>
      <vt:lpstr>محاسبه میزان مازاد درآمد سالانه  حاصل از واقعی‌سازی قیمت بنزين- به قيمت ثابت سال 96</vt:lpstr>
      <vt:lpstr>محاسبه میزان مازاد درآمد حاصل از واقعی‌سازی قیمت گازوئيل- به قيمت ثابت سال 96</vt:lpstr>
      <vt:lpstr>سناريوي دو تغيير قيمت سوخت  قيمت بنزين سالانه 15درصد افزايش خواهد يافت و در افق 1406 به 4046 تومان در ليتر خواهد رسيد.  قيمت گازوئيل در سال اول به 600 افزايش و بعد از آن سالانه 20 درصد افزايش خواهد يافت و در افق 1406 به 3096 تومان در ليتر خواهد رسيد.  میزان مصرف سوخت در طول 10 سال افق طرح، ثابت در نظر گرفته شده است.</vt:lpstr>
      <vt:lpstr>محاسبه میزان مازاد درآمد حاصل از واقعی‌سازی قیمت سوخت- به قيمت ثابت سال 96</vt:lpstr>
      <vt:lpstr>افزایش قیمت سوخت در هر سال؛ سناريوي 2- به قيمت ثابت سال 96</vt:lpstr>
      <vt:lpstr>سناريوي 2- افزايش سالانه 15درصدي قيمت بنزين</vt:lpstr>
      <vt:lpstr>سناريوي 2- افزايش سالانه 20 درصدي قيمت گازوئيل</vt:lpstr>
      <vt:lpstr>تقدير و تشكر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zakeri</dc:creator>
  <cp:lastModifiedBy>barikani Marziyeh</cp:lastModifiedBy>
  <cp:revision>270</cp:revision>
  <dcterms:created xsi:type="dcterms:W3CDTF">2017-11-12T08:27:36Z</dcterms:created>
  <dcterms:modified xsi:type="dcterms:W3CDTF">2019-05-08T06:37:58Z</dcterms:modified>
</cp:coreProperties>
</file>